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337" r:id="rId3"/>
    <p:sldId id="338" r:id="rId4"/>
    <p:sldId id="261" r:id="rId5"/>
    <p:sldId id="258" r:id="rId6"/>
    <p:sldId id="262" r:id="rId7"/>
    <p:sldId id="263" r:id="rId8"/>
    <p:sldId id="264" r:id="rId9"/>
    <p:sldId id="266" r:id="rId10"/>
    <p:sldId id="315" r:id="rId11"/>
    <p:sldId id="313" r:id="rId12"/>
    <p:sldId id="314" r:id="rId13"/>
    <p:sldId id="272" r:id="rId14"/>
    <p:sldId id="302" r:id="rId15"/>
    <p:sldId id="259" r:id="rId16"/>
    <p:sldId id="273" r:id="rId17"/>
    <p:sldId id="303" r:id="rId18"/>
    <p:sldId id="271" r:id="rId19"/>
    <p:sldId id="274" r:id="rId20"/>
    <p:sldId id="275" r:id="rId21"/>
    <p:sldId id="276" r:id="rId22"/>
    <p:sldId id="309" r:id="rId23"/>
    <p:sldId id="312" r:id="rId24"/>
    <p:sldId id="304" r:id="rId25"/>
    <p:sldId id="339" r:id="rId26"/>
    <p:sldId id="289" r:id="rId27"/>
    <p:sldId id="31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54CC"/>
    <a:srgbClr val="7E007E"/>
    <a:srgbClr val="480048"/>
    <a:srgbClr val="800080"/>
    <a:srgbClr val="FFFFFF"/>
    <a:srgbClr val="59D559"/>
    <a:srgbClr val="696FBF"/>
    <a:srgbClr val="990099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715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0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4BCB-474F-45C1-9713-C54A46A8397F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3C0E-14AE-4CBF-BB26-F2B37304B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215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4BCB-474F-45C1-9713-C54A46A8397F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3C0E-14AE-4CBF-BB26-F2B37304B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645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4BCB-474F-45C1-9713-C54A46A8397F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3C0E-14AE-4CBF-BB26-F2B37304B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191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950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4BCB-474F-45C1-9713-C54A46A8397F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3C0E-14AE-4CBF-BB26-F2B37304B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046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4BCB-474F-45C1-9713-C54A46A8397F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3C0E-14AE-4CBF-BB26-F2B37304B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02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4BCB-474F-45C1-9713-C54A46A8397F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3C0E-14AE-4CBF-BB26-F2B37304B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71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4BCB-474F-45C1-9713-C54A46A8397F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3C0E-14AE-4CBF-BB26-F2B37304B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55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4BCB-474F-45C1-9713-C54A46A8397F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3C0E-14AE-4CBF-BB26-F2B37304B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999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4BCB-474F-45C1-9713-C54A46A8397F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3C0E-14AE-4CBF-BB26-F2B37304B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317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4BCB-474F-45C1-9713-C54A46A8397F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3C0E-14AE-4CBF-BB26-F2B37304B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306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14BCB-474F-45C1-9713-C54A46A8397F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D3C0E-14AE-4CBF-BB26-F2B37304B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02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4BCB-474F-45C1-9713-C54A46A8397F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D3C0E-14AE-4CBF-BB26-F2B37304B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663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derive%20alpha1%20alpha2%20example%2030%2026-schmal.docx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png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alpha%201%202%20algebraisch-alles.docx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alpha%201%202%20algebraisch_2.docx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alpha%201%202%20algebraisch_leftpart.docx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png"/><Relationship Id="rId5" Type="http://schemas.openxmlformats.org/officeDocument/2006/relationships/image" Target="../media/image140.png"/><Relationship Id="rId4" Type="http://schemas.openxmlformats.org/officeDocument/2006/relationships/image" Target="../media/image22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pdf-Dateien\F&#252;r%20Lehre\ab%20Februar%202022\Die%20Chapter%20Quantitative%20Genetik\alpha%201%202%20algebraisch-alles-2026.docx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7301" y="5536253"/>
            <a:ext cx="12054673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UNPLAB-QuGen_Ch-6[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StatMod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I]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statistical model to decompose (and re-compose) the genetic value. It leads to the additive variance; you need to know the metric model for this chapter.</a:t>
            </a:r>
            <a:endParaRPr lang="en-GB" sz="2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2" y="96001"/>
            <a:ext cx="12035972" cy="22055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5839968" y="171399"/>
            <a:ext cx="6247213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/>
              <a:t>https://www.uni-goettingen.de/en/48115.html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9" y="2404869"/>
            <a:ext cx="12000000" cy="10440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52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0040" y="49629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Instead of c (mean of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possible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homozygotes) which was the reference value in the Metric Model we have here the parameter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and this one depends on p, q, a, d. </a:t>
            </a:r>
          </a:p>
        </p:txBody>
      </p:sp>
      <p:sp>
        <p:nvSpPr>
          <p:cNvPr id="38" name="Rectangle 27"/>
          <p:cNvSpPr>
            <a:spLocks noChangeArrowheads="1"/>
          </p:cNvSpPr>
          <p:nvPr/>
        </p:nvSpPr>
        <p:spPr bwMode="auto">
          <a:xfrm>
            <a:off x="2126511" y="511212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5526572" y="1009059"/>
            <a:ext cx="6557910" cy="341632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Here,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d=0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case of absence of allele A1, the population mean is c-a. </a:t>
            </a:r>
            <a:b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case of absence of allele A2, the population mean is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c+a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the trait was controlled by for instance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loci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then: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Minimum possible population mean µ is 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 = c – a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– a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– a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Maximum possible population mean µ is 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 = c + a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a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a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(assume no epistasis and LD=0).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the way, c is then the mean of all 8 possible homozygotes.</a:t>
            </a: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69502" y="1030762"/>
            <a:ext cx="5207420" cy="3040869"/>
            <a:chOff x="57574" y="1522412"/>
            <a:chExt cx="8923556" cy="5210903"/>
          </a:xfrm>
          <a:solidFill>
            <a:schemeClr val="bg1"/>
          </a:solidFill>
          <a:effectLst/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 flipV="1">
              <a:off x="1373750" y="1639887"/>
              <a:ext cx="3175" cy="42037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 flipH="1" flipV="1">
              <a:off x="7792013" y="1631949"/>
              <a:ext cx="1588" cy="421163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 flipH="1">
              <a:off x="1272151" y="5843588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7793601" y="5843588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670488" y="5726113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26.0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 flipH="1">
              <a:off x="1272151" y="5319713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7793601" y="5319713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670488" y="5202238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26.5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 flipH="1">
              <a:off x="1272151" y="4794250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7793601" y="4794250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670488" y="4676776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27.0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 flipH="1">
              <a:off x="1272151" y="4268788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7793601" y="4268788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670488" y="4151314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27.5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 flipH="1">
              <a:off x="1272151" y="3741738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Line 21"/>
            <p:cNvSpPr>
              <a:spLocks noChangeShapeType="1"/>
            </p:cNvSpPr>
            <p:nvPr/>
          </p:nvSpPr>
          <p:spPr bwMode="auto">
            <a:xfrm>
              <a:off x="7793601" y="3741738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670488" y="3624262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28.0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 flipH="1">
              <a:off x="1272151" y="3216275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Line 24"/>
            <p:cNvSpPr>
              <a:spLocks noChangeShapeType="1"/>
            </p:cNvSpPr>
            <p:nvPr/>
          </p:nvSpPr>
          <p:spPr bwMode="auto">
            <a:xfrm>
              <a:off x="7793601" y="3216275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670488" y="3098798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28.5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" name="Line 26"/>
            <p:cNvSpPr>
              <a:spLocks noChangeShapeType="1"/>
            </p:cNvSpPr>
            <p:nvPr/>
          </p:nvSpPr>
          <p:spPr bwMode="auto">
            <a:xfrm flipH="1">
              <a:off x="1272151" y="2690813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Line 27"/>
            <p:cNvSpPr>
              <a:spLocks noChangeShapeType="1"/>
            </p:cNvSpPr>
            <p:nvPr/>
          </p:nvSpPr>
          <p:spPr bwMode="auto">
            <a:xfrm>
              <a:off x="7793601" y="2690813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670488" y="2573338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29.0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" name="Line 29"/>
            <p:cNvSpPr>
              <a:spLocks noChangeShapeType="1"/>
            </p:cNvSpPr>
            <p:nvPr/>
          </p:nvSpPr>
          <p:spPr bwMode="auto">
            <a:xfrm flipH="1">
              <a:off x="1272151" y="2165350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Line 30"/>
            <p:cNvSpPr>
              <a:spLocks noChangeShapeType="1"/>
            </p:cNvSpPr>
            <p:nvPr/>
          </p:nvSpPr>
          <p:spPr bwMode="auto">
            <a:xfrm>
              <a:off x="7793601" y="2165350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670488" y="2047874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29.5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7" name="Line 32"/>
            <p:cNvSpPr>
              <a:spLocks noChangeShapeType="1"/>
            </p:cNvSpPr>
            <p:nvPr/>
          </p:nvSpPr>
          <p:spPr bwMode="auto">
            <a:xfrm flipH="1">
              <a:off x="1272151" y="1639888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Line 33"/>
            <p:cNvSpPr>
              <a:spLocks noChangeShapeType="1"/>
            </p:cNvSpPr>
            <p:nvPr/>
          </p:nvSpPr>
          <p:spPr bwMode="auto">
            <a:xfrm>
              <a:off x="7793601" y="1639888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670488" y="1522412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30.0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 rot="16200000">
              <a:off x="-1225248" y="3281227"/>
              <a:ext cx="2961204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Population mean</a:t>
              </a:r>
              <a:r>
                <a:rPr kumimoji="0" lang="en-GB" altLang="en-US" sz="15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cs typeface="Arial" panose="020B0604020202020204" pitchFamily="34" charset="0"/>
                </a:rPr>
                <a:t> µ 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4" name="Line 39"/>
            <p:cNvSpPr>
              <a:spLocks noChangeShapeType="1"/>
            </p:cNvSpPr>
            <p:nvPr/>
          </p:nvSpPr>
          <p:spPr bwMode="auto">
            <a:xfrm>
              <a:off x="1373751" y="5843588"/>
              <a:ext cx="6419850" cy="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Line 41"/>
            <p:cNvSpPr>
              <a:spLocks noChangeShapeType="1"/>
            </p:cNvSpPr>
            <p:nvPr/>
          </p:nvSpPr>
          <p:spPr bwMode="auto">
            <a:xfrm>
              <a:off x="1373751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44"/>
            <p:cNvSpPr>
              <a:spLocks noChangeShapeType="1"/>
            </p:cNvSpPr>
            <p:nvPr/>
          </p:nvSpPr>
          <p:spPr bwMode="auto">
            <a:xfrm>
              <a:off x="1694426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46"/>
            <p:cNvSpPr>
              <a:spLocks noChangeShapeType="1"/>
            </p:cNvSpPr>
            <p:nvPr/>
          </p:nvSpPr>
          <p:spPr bwMode="auto">
            <a:xfrm>
              <a:off x="2015101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1794436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0.1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9" name="Line 49"/>
            <p:cNvSpPr>
              <a:spLocks noChangeShapeType="1"/>
            </p:cNvSpPr>
            <p:nvPr/>
          </p:nvSpPr>
          <p:spPr bwMode="auto">
            <a:xfrm>
              <a:off x="2335776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Line 51"/>
            <p:cNvSpPr>
              <a:spLocks noChangeShapeType="1"/>
            </p:cNvSpPr>
            <p:nvPr/>
          </p:nvSpPr>
          <p:spPr bwMode="auto">
            <a:xfrm>
              <a:off x="2656451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2437374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0.2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2" name="Line 54"/>
            <p:cNvSpPr>
              <a:spLocks noChangeShapeType="1"/>
            </p:cNvSpPr>
            <p:nvPr/>
          </p:nvSpPr>
          <p:spPr bwMode="auto">
            <a:xfrm>
              <a:off x="2978713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Line 56"/>
            <p:cNvSpPr>
              <a:spLocks noChangeShapeType="1"/>
            </p:cNvSpPr>
            <p:nvPr/>
          </p:nvSpPr>
          <p:spPr bwMode="auto">
            <a:xfrm>
              <a:off x="3299388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3078727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0.3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5" name="Line 59"/>
            <p:cNvSpPr>
              <a:spLocks noChangeShapeType="1"/>
            </p:cNvSpPr>
            <p:nvPr/>
          </p:nvSpPr>
          <p:spPr bwMode="auto">
            <a:xfrm>
              <a:off x="3620063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Line 61"/>
            <p:cNvSpPr>
              <a:spLocks noChangeShapeType="1"/>
            </p:cNvSpPr>
            <p:nvPr/>
          </p:nvSpPr>
          <p:spPr bwMode="auto">
            <a:xfrm>
              <a:off x="3940738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3721663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0.4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8" name="Line 64"/>
            <p:cNvSpPr>
              <a:spLocks noChangeShapeType="1"/>
            </p:cNvSpPr>
            <p:nvPr/>
          </p:nvSpPr>
          <p:spPr bwMode="auto">
            <a:xfrm>
              <a:off x="4261413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Line 66"/>
            <p:cNvSpPr>
              <a:spLocks noChangeShapeType="1"/>
            </p:cNvSpPr>
            <p:nvPr/>
          </p:nvSpPr>
          <p:spPr bwMode="auto">
            <a:xfrm>
              <a:off x="4583676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4363012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1" name="Line 69"/>
            <p:cNvSpPr>
              <a:spLocks noChangeShapeType="1"/>
            </p:cNvSpPr>
            <p:nvPr/>
          </p:nvSpPr>
          <p:spPr bwMode="auto">
            <a:xfrm>
              <a:off x="4904351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Line 71"/>
            <p:cNvSpPr>
              <a:spLocks noChangeShapeType="1"/>
            </p:cNvSpPr>
            <p:nvPr/>
          </p:nvSpPr>
          <p:spPr bwMode="auto">
            <a:xfrm>
              <a:off x="5225026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5004361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0.6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4" name="Line 74"/>
            <p:cNvSpPr>
              <a:spLocks noChangeShapeType="1"/>
            </p:cNvSpPr>
            <p:nvPr/>
          </p:nvSpPr>
          <p:spPr bwMode="auto">
            <a:xfrm>
              <a:off x="5545701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Line 76"/>
            <p:cNvSpPr>
              <a:spLocks noChangeShapeType="1"/>
            </p:cNvSpPr>
            <p:nvPr/>
          </p:nvSpPr>
          <p:spPr bwMode="auto">
            <a:xfrm>
              <a:off x="5866376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Line 79"/>
            <p:cNvSpPr>
              <a:spLocks noChangeShapeType="1"/>
            </p:cNvSpPr>
            <p:nvPr/>
          </p:nvSpPr>
          <p:spPr bwMode="auto">
            <a:xfrm>
              <a:off x="6188638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Line 81"/>
            <p:cNvSpPr>
              <a:spLocks noChangeShapeType="1"/>
            </p:cNvSpPr>
            <p:nvPr/>
          </p:nvSpPr>
          <p:spPr bwMode="auto">
            <a:xfrm>
              <a:off x="6509313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6288651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0.8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" name="Line 84"/>
            <p:cNvSpPr>
              <a:spLocks noChangeShapeType="1"/>
            </p:cNvSpPr>
            <p:nvPr/>
          </p:nvSpPr>
          <p:spPr bwMode="auto">
            <a:xfrm>
              <a:off x="6829988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Line 86"/>
            <p:cNvSpPr>
              <a:spLocks noChangeShapeType="1"/>
            </p:cNvSpPr>
            <p:nvPr/>
          </p:nvSpPr>
          <p:spPr bwMode="auto">
            <a:xfrm>
              <a:off x="7150663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6931589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0.9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7471338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Line 91"/>
            <p:cNvSpPr>
              <a:spLocks noChangeShapeType="1"/>
            </p:cNvSpPr>
            <p:nvPr/>
          </p:nvSpPr>
          <p:spPr bwMode="auto">
            <a:xfrm>
              <a:off x="7793601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7572940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5" name="Oval 74"/>
            <p:cNvSpPr>
              <a:spLocks noChangeArrowheads="1"/>
            </p:cNvSpPr>
            <p:nvPr/>
          </p:nvSpPr>
          <p:spPr bwMode="auto">
            <a:xfrm>
              <a:off x="1335651" y="5808663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Oval 75"/>
            <p:cNvSpPr>
              <a:spLocks noChangeArrowheads="1"/>
            </p:cNvSpPr>
            <p:nvPr/>
          </p:nvSpPr>
          <p:spPr bwMode="auto">
            <a:xfrm>
              <a:off x="1657913" y="5599113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Oval 76"/>
            <p:cNvSpPr>
              <a:spLocks noChangeArrowheads="1"/>
            </p:cNvSpPr>
            <p:nvPr/>
          </p:nvSpPr>
          <p:spPr bwMode="auto">
            <a:xfrm>
              <a:off x="1978588" y="5389563"/>
              <a:ext cx="73025" cy="71438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Oval 77"/>
            <p:cNvSpPr>
              <a:spLocks noChangeArrowheads="1"/>
            </p:cNvSpPr>
            <p:nvPr/>
          </p:nvSpPr>
          <p:spPr bwMode="auto">
            <a:xfrm>
              <a:off x="2299263" y="5178425"/>
              <a:ext cx="73025" cy="71438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Oval 78"/>
            <p:cNvSpPr>
              <a:spLocks noChangeArrowheads="1"/>
            </p:cNvSpPr>
            <p:nvPr/>
          </p:nvSpPr>
          <p:spPr bwMode="auto">
            <a:xfrm>
              <a:off x="2619938" y="4967288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2940613" y="4757738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3262876" y="4546600"/>
              <a:ext cx="73025" cy="74613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3583551" y="4337050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3904226" y="4127500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4224901" y="3917950"/>
              <a:ext cx="73025" cy="71438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4545576" y="3706813"/>
              <a:ext cx="73025" cy="71438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4867838" y="3495675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Oval 86"/>
            <p:cNvSpPr>
              <a:spLocks noChangeArrowheads="1"/>
            </p:cNvSpPr>
            <p:nvPr/>
          </p:nvSpPr>
          <p:spPr bwMode="auto">
            <a:xfrm>
              <a:off x="5188513" y="3286125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5509188" y="3074988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5829863" y="2865438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6150538" y="2655888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6472801" y="2446338"/>
              <a:ext cx="73025" cy="71438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6793476" y="2235200"/>
              <a:ext cx="73025" cy="71438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7114151" y="2024063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1373751" y="2060575"/>
              <a:ext cx="5776913" cy="3783013"/>
            </a:xfrm>
            <a:custGeom>
              <a:avLst/>
              <a:gdLst>
                <a:gd name="T0" fmla="*/ 0 w 7278"/>
                <a:gd name="T1" fmla="*/ 4767 h 4767"/>
                <a:gd name="T2" fmla="*/ 404 w 7278"/>
                <a:gd name="T3" fmla="*/ 4503 h 4767"/>
                <a:gd name="T4" fmla="*/ 808 w 7278"/>
                <a:gd name="T5" fmla="*/ 4238 h 4767"/>
                <a:gd name="T6" fmla="*/ 1212 w 7278"/>
                <a:gd name="T7" fmla="*/ 3972 h 4767"/>
                <a:gd name="T8" fmla="*/ 1616 w 7278"/>
                <a:gd name="T9" fmla="*/ 3708 h 4767"/>
                <a:gd name="T10" fmla="*/ 2022 w 7278"/>
                <a:gd name="T11" fmla="*/ 3443 h 4767"/>
                <a:gd name="T12" fmla="*/ 2426 w 7278"/>
                <a:gd name="T13" fmla="*/ 3179 h 4767"/>
                <a:gd name="T14" fmla="*/ 2830 w 7278"/>
                <a:gd name="T15" fmla="*/ 2913 h 4767"/>
                <a:gd name="T16" fmla="*/ 3234 w 7278"/>
                <a:gd name="T17" fmla="*/ 2649 h 4767"/>
                <a:gd name="T18" fmla="*/ 3638 w 7278"/>
                <a:gd name="T19" fmla="*/ 2384 h 4767"/>
                <a:gd name="T20" fmla="*/ 4044 w 7278"/>
                <a:gd name="T21" fmla="*/ 2118 h 4767"/>
                <a:gd name="T22" fmla="*/ 4448 w 7278"/>
                <a:gd name="T23" fmla="*/ 1854 h 4767"/>
                <a:gd name="T24" fmla="*/ 4852 w 7278"/>
                <a:gd name="T25" fmla="*/ 1589 h 4767"/>
                <a:gd name="T26" fmla="*/ 5256 w 7278"/>
                <a:gd name="T27" fmla="*/ 1325 h 4767"/>
                <a:gd name="T28" fmla="*/ 5661 w 7278"/>
                <a:gd name="T29" fmla="*/ 1059 h 4767"/>
                <a:gd name="T30" fmla="*/ 6066 w 7278"/>
                <a:gd name="T31" fmla="*/ 794 h 4767"/>
                <a:gd name="T32" fmla="*/ 6470 w 7278"/>
                <a:gd name="T33" fmla="*/ 530 h 4767"/>
                <a:gd name="T34" fmla="*/ 6874 w 7278"/>
                <a:gd name="T35" fmla="*/ 264 h 4767"/>
                <a:gd name="T36" fmla="*/ 7278 w 7278"/>
                <a:gd name="T37" fmla="*/ 0 h 4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278" h="4767">
                  <a:moveTo>
                    <a:pt x="0" y="4767"/>
                  </a:moveTo>
                  <a:lnTo>
                    <a:pt x="404" y="4503"/>
                  </a:lnTo>
                  <a:lnTo>
                    <a:pt x="808" y="4238"/>
                  </a:lnTo>
                  <a:lnTo>
                    <a:pt x="1212" y="3972"/>
                  </a:lnTo>
                  <a:lnTo>
                    <a:pt x="1616" y="3708"/>
                  </a:lnTo>
                  <a:lnTo>
                    <a:pt x="2022" y="3443"/>
                  </a:lnTo>
                  <a:lnTo>
                    <a:pt x="2426" y="3179"/>
                  </a:lnTo>
                  <a:lnTo>
                    <a:pt x="2830" y="2913"/>
                  </a:lnTo>
                  <a:lnTo>
                    <a:pt x="3234" y="2649"/>
                  </a:lnTo>
                  <a:lnTo>
                    <a:pt x="3638" y="2384"/>
                  </a:lnTo>
                  <a:lnTo>
                    <a:pt x="4044" y="2118"/>
                  </a:lnTo>
                  <a:lnTo>
                    <a:pt x="4448" y="1854"/>
                  </a:lnTo>
                  <a:lnTo>
                    <a:pt x="4852" y="1589"/>
                  </a:lnTo>
                  <a:lnTo>
                    <a:pt x="5256" y="1325"/>
                  </a:lnTo>
                  <a:lnTo>
                    <a:pt x="5661" y="1059"/>
                  </a:lnTo>
                  <a:lnTo>
                    <a:pt x="6066" y="794"/>
                  </a:lnTo>
                  <a:lnTo>
                    <a:pt x="6470" y="530"/>
                  </a:lnTo>
                  <a:lnTo>
                    <a:pt x="6874" y="264"/>
                  </a:lnTo>
                  <a:lnTo>
                    <a:pt x="7278" y="0"/>
                  </a:lnTo>
                </a:path>
              </a:pathLst>
            </a:cu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7434826" y="1814513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7755501" y="1603375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7150663" y="1639888"/>
              <a:ext cx="642938" cy="420688"/>
            </a:xfrm>
            <a:custGeom>
              <a:avLst/>
              <a:gdLst>
                <a:gd name="T0" fmla="*/ 0 w 810"/>
                <a:gd name="T1" fmla="*/ 529 h 529"/>
                <a:gd name="T2" fmla="*/ 405 w 810"/>
                <a:gd name="T3" fmla="*/ 264 h 529"/>
                <a:gd name="T4" fmla="*/ 810 w 810"/>
                <a:gd name="T5" fmla="*/ 0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0" h="529">
                  <a:moveTo>
                    <a:pt x="0" y="529"/>
                  </a:moveTo>
                  <a:lnTo>
                    <a:pt x="405" y="264"/>
                  </a:lnTo>
                  <a:lnTo>
                    <a:pt x="810" y="0"/>
                  </a:lnTo>
                </a:path>
              </a:pathLst>
            </a:cu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1340413" y="5808663"/>
              <a:ext cx="63500" cy="53975"/>
            </a:xfrm>
            <a:custGeom>
              <a:avLst/>
              <a:gdLst>
                <a:gd name="T0" fmla="*/ 39 w 79"/>
                <a:gd name="T1" fmla="*/ 0 h 68"/>
                <a:gd name="T2" fmla="*/ 79 w 79"/>
                <a:gd name="T3" fmla="*/ 68 h 68"/>
                <a:gd name="T4" fmla="*/ 0 w 79"/>
                <a:gd name="T5" fmla="*/ 68 h 68"/>
                <a:gd name="T6" fmla="*/ 39 w 79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68">
                  <a:moveTo>
                    <a:pt x="39" y="0"/>
                  </a:moveTo>
                  <a:lnTo>
                    <a:pt x="79" y="68"/>
                  </a:lnTo>
                  <a:lnTo>
                    <a:pt x="0" y="68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7760263" y="1603375"/>
              <a:ext cx="63500" cy="53975"/>
            </a:xfrm>
            <a:custGeom>
              <a:avLst/>
              <a:gdLst>
                <a:gd name="T0" fmla="*/ 40 w 80"/>
                <a:gd name="T1" fmla="*/ 0 h 68"/>
                <a:gd name="T2" fmla="*/ 80 w 80"/>
                <a:gd name="T3" fmla="*/ 68 h 68"/>
                <a:gd name="T4" fmla="*/ 0 w 80"/>
                <a:gd name="T5" fmla="*/ 68 h 68"/>
                <a:gd name="T6" fmla="*/ 40 w 80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68">
                  <a:moveTo>
                    <a:pt x="40" y="0"/>
                  </a:moveTo>
                  <a:lnTo>
                    <a:pt x="80" y="68"/>
                  </a:lnTo>
                  <a:lnTo>
                    <a:pt x="0" y="68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1340413" y="5826125"/>
              <a:ext cx="63500" cy="55563"/>
            </a:xfrm>
            <a:custGeom>
              <a:avLst/>
              <a:gdLst>
                <a:gd name="T0" fmla="*/ 39 w 79"/>
                <a:gd name="T1" fmla="*/ 70 h 70"/>
                <a:gd name="T2" fmla="*/ 0 w 79"/>
                <a:gd name="T3" fmla="*/ 0 h 70"/>
                <a:gd name="T4" fmla="*/ 79 w 79"/>
                <a:gd name="T5" fmla="*/ 0 h 70"/>
                <a:gd name="T6" fmla="*/ 39 w 79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70">
                  <a:moveTo>
                    <a:pt x="39" y="70"/>
                  </a:moveTo>
                  <a:lnTo>
                    <a:pt x="0" y="0"/>
                  </a:lnTo>
                  <a:lnTo>
                    <a:pt x="79" y="0"/>
                  </a:lnTo>
                  <a:lnTo>
                    <a:pt x="39" y="70"/>
                  </a:lnTo>
                  <a:close/>
                </a:path>
              </a:pathLst>
            </a:custGeom>
            <a:grpFill/>
            <a:ln w="333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7760263" y="1620838"/>
              <a:ext cx="63500" cy="55563"/>
            </a:xfrm>
            <a:custGeom>
              <a:avLst/>
              <a:gdLst>
                <a:gd name="T0" fmla="*/ 40 w 80"/>
                <a:gd name="T1" fmla="*/ 70 h 70"/>
                <a:gd name="T2" fmla="*/ 0 w 80"/>
                <a:gd name="T3" fmla="*/ 0 h 70"/>
                <a:gd name="T4" fmla="*/ 80 w 80"/>
                <a:gd name="T5" fmla="*/ 0 h 70"/>
                <a:gd name="T6" fmla="*/ 40 w 8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70">
                  <a:moveTo>
                    <a:pt x="40" y="70"/>
                  </a:moveTo>
                  <a:lnTo>
                    <a:pt x="0" y="0"/>
                  </a:lnTo>
                  <a:lnTo>
                    <a:pt x="80" y="0"/>
                  </a:lnTo>
                  <a:lnTo>
                    <a:pt x="40" y="70"/>
                  </a:lnTo>
                  <a:close/>
                </a:path>
              </a:pathLst>
            </a:custGeom>
            <a:grpFill/>
            <a:ln w="333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Rectangle 101"/>
            <p:cNvSpPr>
              <a:spLocks noChangeArrowheads="1"/>
            </p:cNvSpPr>
            <p:nvPr/>
          </p:nvSpPr>
          <p:spPr bwMode="auto">
            <a:xfrm>
              <a:off x="1572981" y="1716609"/>
              <a:ext cx="3233153" cy="11866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d=0</a:t>
              </a: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cs typeface="Arial" panose="020B0604020202020204" pitchFamily="34" charset="0"/>
                </a:rPr>
                <a:t>, intermediate</a:t>
              </a:r>
              <a:b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</a:b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Diagram is displaying</a:t>
              </a:r>
              <a:r>
                <a:rPr kumimoji="0" lang="en-GB" altLang="en-US" sz="1500" b="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br>
                <a:rPr kumimoji="0" lang="en-GB" altLang="en-US" sz="1500" b="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</a:br>
              <a:r>
                <a:rPr kumimoji="0" lang="en-GB" altLang="en-US" sz="1500" b="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impact of one locus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3" name="Line 174"/>
            <p:cNvSpPr>
              <a:spLocks noChangeShapeType="1"/>
            </p:cNvSpPr>
            <p:nvPr/>
          </p:nvSpPr>
          <p:spPr bwMode="auto">
            <a:xfrm>
              <a:off x="1373751" y="3741738"/>
              <a:ext cx="3209925" cy="0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4245538" y="3690938"/>
              <a:ext cx="338138" cy="101600"/>
            </a:xfrm>
            <a:custGeom>
              <a:avLst/>
              <a:gdLst>
                <a:gd name="T0" fmla="*/ 256 w 256"/>
                <a:gd name="T1" fmla="*/ 38 h 76"/>
                <a:gd name="T2" fmla="*/ 0 w 256"/>
                <a:gd name="T3" fmla="*/ 76 h 76"/>
                <a:gd name="T4" fmla="*/ 0 w 256"/>
                <a:gd name="T5" fmla="*/ 0 h 76"/>
                <a:gd name="T6" fmla="*/ 256 w 256"/>
                <a:gd name="T7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6" h="76">
                  <a:moveTo>
                    <a:pt x="256" y="38"/>
                  </a:moveTo>
                  <a:lnTo>
                    <a:pt x="0" y="76"/>
                  </a:lnTo>
                  <a:lnTo>
                    <a:pt x="0" y="0"/>
                  </a:lnTo>
                  <a:lnTo>
                    <a:pt x="256" y="38"/>
                  </a:lnTo>
                </a:path>
              </a:pathLst>
            </a:custGeom>
            <a:grp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4245538" y="3690938"/>
              <a:ext cx="338138" cy="101600"/>
            </a:xfrm>
            <a:custGeom>
              <a:avLst/>
              <a:gdLst>
                <a:gd name="T0" fmla="*/ 426 w 426"/>
                <a:gd name="T1" fmla="*/ 63 h 126"/>
                <a:gd name="T2" fmla="*/ 0 w 426"/>
                <a:gd name="T3" fmla="*/ 126 h 126"/>
                <a:gd name="T4" fmla="*/ 0 w 426"/>
                <a:gd name="T5" fmla="*/ 0 h 126"/>
                <a:gd name="T6" fmla="*/ 426 w 426"/>
                <a:gd name="T7" fmla="*/ 6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6" h="126">
                  <a:moveTo>
                    <a:pt x="426" y="63"/>
                  </a:moveTo>
                  <a:lnTo>
                    <a:pt x="0" y="126"/>
                  </a:lnTo>
                  <a:lnTo>
                    <a:pt x="0" y="0"/>
                  </a:lnTo>
                  <a:lnTo>
                    <a:pt x="426" y="63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Line 177"/>
            <p:cNvSpPr>
              <a:spLocks noChangeShapeType="1"/>
            </p:cNvSpPr>
            <p:nvPr/>
          </p:nvSpPr>
          <p:spPr bwMode="auto">
            <a:xfrm>
              <a:off x="4583676" y="3741738"/>
              <a:ext cx="0" cy="210185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4532876" y="5507038"/>
              <a:ext cx="100013" cy="336550"/>
            </a:xfrm>
            <a:custGeom>
              <a:avLst/>
              <a:gdLst>
                <a:gd name="T0" fmla="*/ 38 w 76"/>
                <a:gd name="T1" fmla="*/ 256 h 256"/>
                <a:gd name="T2" fmla="*/ 0 w 76"/>
                <a:gd name="T3" fmla="*/ 0 h 256"/>
                <a:gd name="T4" fmla="*/ 76 w 76"/>
                <a:gd name="T5" fmla="*/ 0 h 256"/>
                <a:gd name="T6" fmla="*/ 38 w 76"/>
                <a:gd name="T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56">
                  <a:moveTo>
                    <a:pt x="38" y="256"/>
                  </a:moveTo>
                  <a:lnTo>
                    <a:pt x="0" y="0"/>
                  </a:lnTo>
                  <a:lnTo>
                    <a:pt x="76" y="0"/>
                  </a:lnTo>
                  <a:lnTo>
                    <a:pt x="38" y="256"/>
                  </a:lnTo>
                </a:path>
              </a:pathLst>
            </a:cu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4532876" y="5507038"/>
              <a:ext cx="100013" cy="336550"/>
            </a:xfrm>
            <a:custGeom>
              <a:avLst/>
              <a:gdLst>
                <a:gd name="T0" fmla="*/ 63 w 126"/>
                <a:gd name="T1" fmla="*/ 426 h 426"/>
                <a:gd name="T2" fmla="*/ 0 w 126"/>
                <a:gd name="T3" fmla="*/ 0 h 426"/>
                <a:gd name="T4" fmla="*/ 126 w 126"/>
                <a:gd name="T5" fmla="*/ 0 h 426"/>
                <a:gd name="T6" fmla="*/ 63 w 126"/>
                <a:gd name="T7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" h="426">
                  <a:moveTo>
                    <a:pt x="63" y="426"/>
                  </a:moveTo>
                  <a:lnTo>
                    <a:pt x="0" y="0"/>
                  </a:lnTo>
                  <a:lnTo>
                    <a:pt x="126" y="0"/>
                  </a:lnTo>
                  <a:lnTo>
                    <a:pt x="63" y="426"/>
                  </a:lnTo>
                  <a:close/>
                </a:path>
              </a:pathLst>
            </a:cu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4532876" y="5507038"/>
              <a:ext cx="100013" cy="336550"/>
            </a:xfrm>
            <a:custGeom>
              <a:avLst/>
              <a:gdLst>
                <a:gd name="T0" fmla="*/ 38 w 76"/>
                <a:gd name="T1" fmla="*/ 256 h 256"/>
                <a:gd name="T2" fmla="*/ 0 w 76"/>
                <a:gd name="T3" fmla="*/ 0 h 256"/>
                <a:gd name="T4" fmla="*/ 76 w 76"/>
                <a:gd name="T5" fmla="*/ 0 h 256"/>
                <a:gd name="T6" fmla="*/ 38 w 76"/>
                <a:gd name="T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56">
                  <a:moveTo>
                    <a:pt x="38" y="256"/>
                  </a:moveTo>
                  <a:lnTo>
                    <a:pt x="0" y="0"/>
                  </a:lnTo>
                  <a:lnTo>
                    <a:pt x="76" y="0"/>
                  </a:lnTo>
                  <a:lnTo>
                    <a:pt x="38" y="256"/>
                  </a:lnTo>
                </a:path>
              </a:pathLst>
            </a:custGeom>
            <a:grpFill/>
            <a:ln w="0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4532876" y="5507038"/>
              <a:ext cx="100013" cy="336550"/>
            </a:xfrm>
            <a:custGeom>
              <a:avLst/>
              <a:gdLst>
                <a:gd name="T0" fmla="*/ 63 w 126"/>
                <a:gd name="T1" fmla="*/ 426 h 426"/>
                <a:gd name="T2" fmla="*/ 0 w 126"/>
                <a:gd name="T3" fmla="*/ 0 h 426"/>
                <a:gd name="T4" fmla="*/ 126 w 126"/>
                <a:gd name="T5" fmla="*/ 0 h 426"/>
                <a:gd name="T6" fmla="*/ 63 w 126"/>
                <a:gd name="T7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" h="426">
                  <a:moveTo>
                    <a:pt x="63" y="426"/>
                  </a:moveTo>
                  <a:lnTo>
                    <a:pt x="0" y="0"/>
                  </a:lnTo>
                  <a:lnTo>
                    <a:pt x="126" y="0"/>
                  </a:lnTo>
                  <a:lnTo>
                    <a:pt x="63" y="42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Line 198"/>
            <p:cNvSpPr>
              <a:spLocks noChangeShapeType="1"/>
            </p:cNvSpPr>
            <p:nvPr/>
          </p:nvSpPr>
          <p:spPr bwMode="auto">
            <a:xfrm>
              <a:off x="7984101" y="3741738"/>
              <a:ext cx="0" cy="1765300"/>
            </a:xfrm>
            <a:prstGeom prst="line">
              <a:avLst/>
            </a:prstGeom>
            <a:grp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7917426" y="5507038"/>
              <a:ext cx="134938" cy="336550"/>
            </a:xfrm>
            <a:custGeom>
              <a:avLst/>
              <a:gdLst>
                <a:gd name="T0" fmla="*/ 51 w 102"/>
                <a:gd name="T1" fmla="*/ 256 h 256"/>
                <a:gd name="T2" fmla="*/ 0 w 102"/>
                <a:gd name="T3" fmla="*/ 0 h 256"/>
                <a:gd name="T4" fmla="*/ 102 w 102"/>
                <a:gd name="T5" fmla="*/ 0 h 256"/>
                <a:gd name="T6" fmla="*/ 51 w 102"/>
                <a:gd name="T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56">
                  <a:moveTo>
                    <a:pt x="51" y="256"/>
                  </a:moveTo>
                  <a:lnTo>
                    <a:pt x="0" y="0"/>
                  </a:lnTo>
                  <a:lnTo>
                    <a:pt x="102" y="0"/>
                  </a:lnTo>
                  <a:lnTo>
                    <a:pt x="51" y="256"/>
                  </a:lnTo>
                </a:path>
              </a:pathLst>
            </a:custGeom>
            <a:grp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Line 200"/>
            <p:cNvSpPr>
              <a:spLocks noChangeShapeType="1"/>
            </p:cNvSpPr>
            <p:nvPr/>
          </p:nvSpPr>
          <p:spPr bwMode="auto">
            <a:xfrm flipV="1">
              <a:off x="8114276" y="1978025"/>
              <a:ext cx="0" cy="1763713"/>
            </a:xfrm>
            <a:prstGeom prst="line">
              <a:avLst/>
            </a:prstGeom>
            <a:grp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8046013" y="1639888"/>
              <a:ext cx="134938" cy="338138"/>
            </a:xfrm>
            <a:custGeom>
              <a:avLst/>
              <a:gdLst>
                <a:gd name="T0" fmla="*/ 51 w 102"/>
                <a:gd name="T1" fmla="*/ 0 h 256"/>
                <a:gd name="T2" fmla="*/ 102 w 102"/>
                <a:gd name="T3" fmla="*/ 256 h 256"/>
                <a:gd name="T4" fmla="*/ 0 w 102"/>
                <a:gd name="T5" fmla="*/ 256 h 256"/>
                <a:gd name="T6" fmla="*/ 51 w 102"/>
                <a:gd name="T7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56">
                  <a:moveTo>
                    <a:pt x="51" y="0"/>
                  </a:moveTo>
                  <a:lnTo>
                    <a:pt x="102" y="256"/>
                  </a:lnTo>
                  <a:lnTo>
                    <a:pt x="0" y="256"/>
                  </a:lnTo>
                  <a:lnTo>
                    <a:pt x="51" y="0"/>
                  </a:lnTo>
                </a:path>
              </a:pathLst>
            </a:custGeom>
            <a:grp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Line 202"/>
            <p:cNvSpPr>
              <a:spLocks noChangeShapeType="1"/>
            </p:cNvSpPr>
            <p:nvPr/>
          </p:nvSpPr>
          <p:spPr bwMode="auto">
            <a:xfrm>
              <a:off x="1373751" y="3741738"/>
              <a:ext cx="6419850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7455463" y="3690938"/>
              <a:ext cx="338138" cy="101600"/>
            </a:xfrm>
            <a:custGeom>
              <a:avLst/>
              <a:gdLst>
                <a:gd name="T0" fmla="*/ 256 w 256"/>
                <a:gd name="T1" fmla="*/ 38 h 76"/>
                <a:gd name="T2" fmla="*/ 0 w 256"/>
                <a:gd name="T3" fmla="*/ 76 h 76"/>
                <a:gd name="T4" fmla="*/ 0 w 256"/>
                <a:gd name="T5" fmla="*/ 0 h 76"/>
                <a:gd name="T6" fmla="*/ 256 w 256"/>
                <a:gd name="T7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6" h="76">
                  <a:moveTo>
                    <a:pt x="256" y="38"/>
                  </a:moveTo>
                  <a:lnTo>
                    <a:pt x="0" y="76"/>
                  </a:lnTo>
                  <a:lnTo>
                    <a:pt x="0" y="0"/>
                  </a:lnTo>
                  <a:lnTo>
                    <a:pt x="256" y="38"/>
                  </a:lnTo>
                </a:path>
              </a:pathLst>
            </a:custGeom>
            <a:grpFill/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7455463" y="3690938"/>
              <a:ext cx="338138" cy="101600"/>
            </a:xfrm>
            <a:custGeom>
              <a:avLst/>
              <a:gdLst>
                <a:gd name="T0" fmla="*/ 425 w 425"/>
                <a:gd name="T1" fmla="*/ 63 h 126"/>
                <a:gd name="T2" fmla="*/ 0 w 425"/>
                <a:gd name="T3" fmla="*/ 126 h 126"/>
                <a:gd name="T4" fmla="*/ 0 w 425"/>
                <a:gd name="T5" fmla="*/ 0 h 126"/>
                <a:gd name="T6" fmla="*/ 425 w 425"/>
                <a:gd name="T7" fmla="*/ 6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5" h="126">
                  <a:moveTo>
                    <a:pt x="425" y="63"/>
                  </a:moveTo>
                  <a:lnTo>
                    <a:pt x="0" y="126"/>
                  </a:lnTo>
                  <a:lnTo>
                    <a:pt x="0" y="0"/>
                  </a:lnTo>
                  <a:lnTo>
                    <a:pt x="425" y="63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8059458" y="2509839"/>
              <a:ext cx="921672" cy="553783"/>
            </a:xfrm>
            <a:prstGeom prst="rect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500" dirty="0" err="1">
                  <a:latin typeface="Arial" panose="020B0604020202020204" pitchFamily="34" charset="0"/>
                  <a:cs typeface="Arial" panose="020B0604020202020204" pitchFamily="34" charset="0"/>
                </a:rPr>
                <a:t>c+a</a:t>
              </a:r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776758" y="3469559"/>
              <a:ext cx="523952" cy="553783"/>
            </a:xfrm>
            <a:prstGeom prst="rect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5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8131240" y="4531465"/>
              <a:ext cx="822238" cy="553783"/>
            </a:xfrm>
            <a:prstGeom prst="rect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500" dirty="0">
                  <a:latin typeface="Arial" panose="020B0604020202020204" pitchFamily="34" charset="0"/>
                  <a:cs typeface="Arial" panose="020B0604020202020204" pitchFamily="34" charset="0"/>
                </a:rPr>
                <a:t>c-a</a:t>
              </a:r>
            </a:p>
          </p:txBody>
        </p:sp>
        <p:cxnSp>
          <p:nvCxnSpPr>
            <p:cNvPr id="121" name="Straight Connector 120"/>
            <p:cNvCxnSpPr/>
            <p:nvPr/>
          </p:nvCxnSpPr>
          <p:spPr>
            <a:xfrm flipV="1">
              <a:off x="1355755" y="1630364"/>
              <a:ext cx="6386512" cy="1905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Rectangle 121"/>
            <p:cNvSpPr>
              <a:spLocks noChangeArrowheads="1"/>
            </p:cNvSpPr>
            <p:nvPr/>
          </p:nvSpPr>
          <p:spPr bwMode="auto">
            <a:xfrm>
              <a:off x="5647300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0.7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3" name="Rectangle 122"/>
            <p:cNvSpPr>
              <a:spLocks noChangeArrowheads="1"/>
            </p:cNvSpPr>
            <p:nvPr/>
          </p:nvSpPr>
          <p:spPr bwMode="auto">
            <a:xfrm>
              <a:off x="3145399" y="6337756"/>
              <a:ext cx="3249634" cy="3955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Allele frequency </a:t>
              </a: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cs typeface="Arial" panose="020B0604020202020204" pitchFamily="34" charset="0"/>
                </a:rPr>
                <a:t>p(A1</a:t>
              </a: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)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614" y="4568946"/>
                <a:ext cx="12024442" cy="20581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4000"/>
                  </a:lnSpc>
                </a:pPr>
                <a14:m>
                  <m:oMath xmlns:m="http://schemas.openxmlformats.org/officeDocument/2006/math">
                    <m:r>
                      <a:rPr lang="en-GB" sz="2000" b="1" smtClean="0">
                        <a:latin typeface="Cambria Math" panose="02040503050406030204" pitchFamily="18" charset="0"/>
                      </a:rPr>
                      <m:t>µ</m:t>
                    </m:r>
                    <m:r>
                      <a:rPr lang="en-GB" sz="2000">
                        <a:latin typeface="Cambria Math" panose="02040503050406030204" pitchFamily="18" charset="0"/>
                      </a:rPr>
                      <m:t>= </m:t>
                    </m:r>
                    <m:r>
                      <m:rPr>
                        <m:sty m:val="p"/>
                      </m:rPr>
                      <a:rPr lang="en-GB" sz="200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GB" sz="200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  </m:t>
                    </m:r>
                    <m:nary>
                      <m:naryPr>
                        <m:chr m:val="∑"/>
                        <m:limLoc m:val="undOvr"/>
                        <m:ctrlPr>
                          <a:rPr lang="en-GB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p>
                      <m:e>
                        <m: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GB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20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20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l</m:t>
                            </m:r>
                          </m:sub>
                        </m:sSub>
                      </m:e>
                    </m:nary>
                    <m:r>
                      <a:rPr lang="en-GB" sz="200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lang="en-GB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  <m:r>
                      <a:rPr lang="en-GB" sz="200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GB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  <m:r>
                      <a:rPr lang="en-GB" sz="2000">
                        <a:latin typeface="Cambria Math" panose="02040503050406030204" pitchFamily="18" charset="0"/>
                      </a:rPr>
                      <m:t>+ </m:t>
                    </m:r>
                    <m:r>
                      <a:rPr lang="en-GB" sz="20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nary>
                      <m:naryPr>
                        <m:chr m:val="∑"/>
                        <m:limLoc m:val="undOvr"/>
                        <m:ctrlPr>
                          <a:rPr lang="en-GB" sz="2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lang="en-GB" sz="20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p>
                      <m:e>
                        <m:r>
                          <a:rPr lang="en-GB" sz="20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GB" sz="20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200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200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l</m:t>
                            </m:r>
                          </m:sub>
                        </m:sSub>
                      </m:e>
                    </m:nary>
                    <m:sSub>
                      <m:sSubPr>
                        <m:ctrlPr>
                          <a:rPr lang="en-GB" sz="2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  <m:r>
                      <a:rPr lang="en-GB" sz="20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GB" sz="20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b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4000"/>
                  </a:lnSpc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The population mean, be it for one locus, be it added up across several loci, would be not different </a:t>
                </a:r>
                <a:r>
                  <a:rPr lang="en-GB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 the population was fully inbred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instead of being in HWE. Why? Because ... here we assumed </a:t>
                </a:r>
                <a:r>
                  <a:rPr lang="en-GB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d=0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GB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intermediate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gene action). Algebra of the population mean µ with F=1 (full inbreeding):</a:t>
                </a:r>
              </a:p>
              <a:p>
                <a:pPr>
                  <a:lnSpc>
                    <a:spcPct val="114000"/>
                  </a:lnSpc>
                </a:pPr>
                <a14:m>
                  <m:oMath xmlns:m="http://schemas.openxmlformats.org/officeDocument/2006/math">
                    <m:r>
                      <a:rPr lang="en-GB" sz="2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µ= </m:t>
                    </m:r>
                    <m:r>
                      <m:rPr>
                        <m:sty m:val="p"/>
                      </m:rPr>
                      <a:rPr lang="en-GB" sz="2000" i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GB" sz="2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undOvr"/>
                        <m:ctrlPr>
                          <a:rPr lang="en-GB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p>
                      <m:e>
                        <m:r>
                          <a:rPr lang="en-GB" sz="20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GB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20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20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l</m:t>
                            </m:r>
                          </m:sub>
                        </m:sSub>
                      </m:e>
                    </m:nary>
                    <m:r>
                      <a:rPr lang="en-GB" sz="2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lang="en-GB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  <m:r>
                      <a:rPr lang="en-GB" sz="2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GB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GB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  <m:r>
                      <a:rPr lang="en-GB" sz="2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GB" sz="2000" i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GB" sz="2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which is like above if throughout </a:t>
                </a:r>
                <a:r>
                  <a:rPr lang="en-GB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d=0</a:t>
                </a:r>
                <a:r>
                  <a:rPr lang="en-GB" sz="2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that is the point.</a:t>
                </a:r>
                <a:endParaRPr lang="en-GB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14" y="4568946"/>
                <a:ext cx="12024442" cy="2058128"/>
              </a:xfrm>
              <a:prstGeom prst="rect">
                <a:avLst/>
              </a:prstGeom>
              <a:blipFill>
                <a:blip r:embed="rId2"/>
                <a:stretch>
                  <a:fillRect t="-17213" b="-273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526572" y="4492164"/>
            <a:ext cx="6554484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yeah, yeah .. it means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p(A1)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p(B1)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p(C1)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shown on X-axis; and, yeah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yeah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per locus then a=2/3 ;-) ;-) ;-) instead of 2.0</a:t>
            </a:r>
          </a:p>
        </p:txBody>
      </p:sp>
      <p:cxnSp>
        <p:nvCxnSpPr>
          <p:cNvPr id="8" name="Straight Arrow Connector 7"/>
          <p:cNvCxnSpPr>
            <a:stCxn id="5" idx="1"/>
            <a:endCxn id="123" idx="2"/>
          </p:cNvCxnSpPr>
          <p:nvPr/>
        </p:nvCxnSpPr>
        <p:spPr>
          <a:xfrm flipH="1" flipV="1">
            <a:off x="2819607" y="4071631"/>
            <a:ext cx="2706965" cy="743699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feld 5">
            <a:extLst>
              <a:ext uri="{FF2B5EF4-FFF2-40B4-BE49-F238E27FC236}">
                <a16:creationId xmlns:a16="http://schemas.microsoft.com/office/drawing/2014/main" id="{19604BB2-3FA5-4229-9EE5-CD8F8FF5E381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10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836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roup 210"/>
          <p:cNvGrpSpPr/>
          <p:nvPr/>
        </p:nvGrpSpPr>
        <p:grpSpPr>
          <a:xfrm>
            <a:off x="86288" y="-74640"/>
            <a:ext cx="8856663" cy="6859588"/>
            <a:chOff x="1531938" y="0"/>
            <a:chExt cx="8856663" cy="68595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3" name="Group 4"/>
            <p:cNvGrpSpPr>
              <a:grpSpLocks noChangeAspect="1"/>
            </p:cNvGrpSpPr>
            <p:nvPr/>
          </p:nvGrpSpPr>
          <p:grpSpPr bwMode="auto">
            <a:xfrm>
              <a:off x="1531938" y="0"/>
              <a:ext cx="8856663" cy="6859588"/>
              <a:chOff x="965" y="0"/>
              <a:chExt cx="5579" cy="4321"/>
            </a:xfrm>
          </p:grpSpPr>
          <p:sp>
            <p:nvSpPr>
              <p:cNvPr id="4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137" y="0"/>
                <a:ext cx="5406" cy="4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grpSp>
            <p:nvGrpSpPr>
              <p:cNvPr id="5" name="Group 205"/>
              <p:cNvGrpSpPr>
                <a:grpSpLocks/>
              </p:cNvGrpSpPr>
              <p:nvPr/>
            </p:nvGrpSpPr>
            <p:grpSpPr bwMode="auto">
              <a:xfrm>
                <a:off x="965" y="0"/>
                <a:ext cx="5579" cy="4321"/>
                <a:chOff x="965" y="0"/>
                <a:chExt cx="5579" cy="4321"/>
              </a:xfrm>
            </p:grpSpPr>
            <p:sp>
              <p:nvSpPr>
                <p:cNvPr id="174" name="Rectangle 173"/>
                <p:cNvSpPr>
                  <a:spLocks noChangeArrowheads="1"/>
                </p:cNvSpPr>
                <p:nvPr/>
              </p:nvSpPr>
              <p:spPr bwMode="auto">
                <a:xfrm>
                  <a:off x="3652" y="2614"/>
                  <a:ext cx="2083" cy="703"/>
                </a:xfrm>
                <a:prstGeom prst="rect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6" name="Rectangle 5"/>
                <p:cNvSpPr>
                  <a:spLocks noChangeArrowheads="1"/>
                </p:cNvSpPr>
                <p:nvPr/>
              </p:nvSpPr>
              <p:spPr bwMode="auto">
                <a:xfrm>
                  <a:off x="1137" y="0"/>
                  <a:ext cx="5407" cy="432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7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776" y="702"/>
                  <a:ext cx="0" cy="2979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8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5820" y="702"/>
                  <a:ext cx="0" cy="2979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1712" y="3681"/>
                  <a:ext cx="6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0" name="Line 9"/>
                <p:cNvSpPr>
                  <a:spLocks noChangeShapeType="1"/>
                </p:cNvSpPr>
                <p:nvPr/>
              </p:nvSpPr>
              <p:spPr bwMode="auto">
                <a:xfrm>
                  <a:off x="5820" y="3681"/>
                  <a:ext cx="63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" name="Rectangle 10"/>
                <p:cNvSpPr>
                  <a:spLocks noChangeArrowheads="1"/>
                </p:cNvSpPr>
                <p:nvPr/>
              </p:nvSpPr>
              <p:spPr bwMode="auto">
                <a:xfrm>
                  <a:off x="1333" y="3607"/>
                  <a:ext cx="283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26.0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1712" y="3351"/>
                  <a:ext cx="6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" name="Line 12"/>
                <p:cNvSpPr>
                  <a:spLocks noChangeShapeType="1"/>
                </p:cNvSpPr>
                <p:nvPr/>
              </p:nvSpPr>
              <p:spPr bwMode="auto">
                <a:xfrm>
                  <a:off x="5820" y="3351"/>
                  <a:ext cx="63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" name="Rectangle 13"/>
                <p:cNvSpPr>
                  <a:spLocks noChangeArrowheads="1"/>
                </p:cNvSpPr>
                <p:nvPr/>
              </p:nvSpPr>
              <p:spPr bwMode="auto">
                <a:xfrm>
                  <a:off x="1333" y="3277"/>
                  <a:ext cx="283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26.5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1712" y="3020"/>
                  <a:ext cx="6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" name="Line 15"/>
                <p:cNvSpPr>
                  <a:spLocks noChangeShapeType="1"/>
                </p:cNvSpPr>
                <p:nvPr/>
              </p:nvSpPr>
              <p:spPr bwMode="auto">
                <a:xfrm>
                  <a:off x="5820" y="3020"/>
                  <a:ext cx="63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" name="Rectangle 16"/>
                <p:cNvSpPr>
                  <a:spLocks noChangeArrowheads="1"/>
                </p:cNvSpPr>
                <p:nvPr/>
              </p:nvSpPr>
              <p:spPr bwMode="auto">
                <a:xfrm>
                  <a:off x="1333" y="2946"/>
                  <a:ext cx="283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27.0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1712" y="2689"/>
                  <a:ext cx="6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" name="Line 18"/>
                <p:cNvSpPr>
                  <a:spLocks noChangeShapeType="1"/>
                </p:cNvSpPr>
                <p:nvPr/>
              </p:nvSpPr>
              <p:spPr bwMode="auto">
                <a:xfrm>
                  <a:off x="5820" y="2689"/>
                  <a:ext cx="63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" name="Rectangle 19"/>
                <p:cNvSpPr>
                  <a:spLocks noChangeArrowheads="1"/>
                </p:cNvSpPr>
                <p:nvPr/>
              </p:nvSpPr>
              <p:spPr bwMode="auto">
                <a:xfrm>
                  <a:off x="1333" y="2615"/>
                  <a:ext cx="283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27.5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1712" y="2357"/>
                  <a:ext cx="6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2" name="Line 21"/>
                <p:cNvSpPr>
                  <a:spLocks noChangeShapeType="1"/>
                </p:cNvSpPr>
                <p:nvPr/>
              </p:nvSpPr>
              <p:spPr bwMode="auto">
                <a:xfrm>
                  <a:off x="5820" y="2357"/>
                  <a:ext cx="63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3" name="Rectangle 22"/>
                <p:cNvSpPr>
                  <a:spLocks noChangeArrowheads="1"/>
                </p:cNvSpPr>
                <p:nvPr/>
              </p:nvSpPr>
              <p:spPr bwMode="auto">
                <a:xfrm>
                  <a:off x="1333" y="2283"/>
                  <a:ext cx="283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28.0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4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1712" y="2026"/>
                  <a:ext cx="6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5" name="Line 24"/>
                <p:cNvSpPr>
                  <a:spLocks noChangeShapeType="1"/>
                </p:cNvSpPr>
                <p:nvPr/>
              </p:nvSpPr>
              <p:spPr bwMode="auto">
                <a:xfrm>
                  <a:off x="5820" y="2026"/>
                  <a:ext cx="63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6" name="Rectangle 25"/>
                <p:cNvSpPr>
                  <a:spLocks noChangeArrowheads="1"/>
                </p:cNvSpPr>
                <p:nvPr/>
              </p:nvSpPr>
              <p:spPr bwMode="auto">
                <a:xfrm>
                  <a:off x="1333" y="1952"/>
                  <a:ext cx="283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28.5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7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712" y="1695"/>
                  <a:ext cx="6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8" name="Line 27"/>
                <p:cNvSpPr>
                  <a:spLocks noChangeShapeType="1"/>
                </p:cNvSpPr>
                <p:nvPr/>
              </p:nvSpPr>
              <p:spPr bwMode="auto">
                <a:xfrm>
                  <a:off x="5820" y="1695"/>
                  <a:ext cx="63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9" name="Rectangle 28"/>
                <p:cNvSpPr>
                  <a:spLocks noChangeArrowheads="1"/>
                </p:cNvSpPr>
                <p:nvPr/>
              </p:nvSpPr>
              <p:spPr bwMode="auto">
                <a:xfrm>
                  <a:off x="1333" y="1621"/>
                  <a:ext cx="283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29.0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0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1712" y="1364"/>
                  <a:ext cx="6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1" name="Line 30"/>
                <p:cNvSpPr>
                  <a:spLocks noChangeShapeType="1"/>
                </p:cNvSpPr>
                <p:nvPr/>
              </p:nvSpPr>
              <p:spPr bwMode="auto">
                <a:xfrm>
                  <a:off x="5820" y="1364"/>
                  <a:ext cx="63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2" name="Rectangle 31"/>
                <p:cNvSpPr>
                  <a:spLocks noChangeArrowheads="1"/>
                </p:cNvSpPr>
                <p:nvPr/>
              </p:nvSpPr>
              <p:spPr bwMode="auto">
                <a:xfrm>
                  <a:off x="1333" y="1290"/>
                  <a:ext cx="283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29.5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" name="Line 32"/>
                <p:cNvSpPr>
                  <a:spLocks noChangeShapeType="1"/>
                </p:cNvSpPr>
                <p:nvPr/>
              </p:nvSpPr>
              <p:spPr bwMode="auto">
                <a:xfrm flipH="1">
                  <a:off x="1712" y="1033"/>
                  <a:ext cx="6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4" name="Line 33"/>
                <p:cNvSpPr>
                  <a:spLocks noChangeShapeType="1"/>
                </p:cNvSpPr>
                <p:nvPr/>
              </p:nvSpPr>
              <p:spPr bwMode="auto">
                <a:xfrm>
                  <a:off x="5820" y="1033"/>
                  <a:ext cx="63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5" name="Rectangle 34"/>
                <p:cNvSpPr>
                  <a:spLocks noChangeArrowheads="1"/>
                </p:cNvSpPr>
                <p:nvPr/>
              </p:nvSpPr>
              <p:spPr bwMode="auto">
                <a:xfrm>
                  <a:off x="1333" y="959"/>
                  <a:ext cx="283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30.0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6" name="Line 35"/>
                <p:cNvSpPr>
                  <a:spLocks noChangeShapeType="1"/>
                </p:cNvSpPr>
                <p:nvPr/>
              </p:nvSpPr>
              <p:spPr bwMode="auto">
                <a:xfrm flipH="1">
                  <a:off x="1712" y="702"/>
                  <a:ext cx="6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7" name="Line 36"/>
                <p:cNvSpPr>
                  <a:spLocks noChangeShapeType="1"/>
                </p:cNvSpPr>
                <p:nvPr/>
              </p:nvSpPr>
              <p:spPr bwMode="auto">
                <a:xfrm>
                  <a:off x="5820" y="702"/>
                  <a:ext cx="63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8" name="Rectangle 37"/>
                <p:cNvSpPr>
                  <a:spLocks noChangeArrowheads="1"/>
                </p:cNvSpPr>
                <p:nvPr/>
              </p:nvSpPr>
              <p:spPr bwMode="auto">
                <a:xfrm>
                  <a:off x="1333" y="628"/>
                  <a:ext cx="283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30.5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" name="Line 39"/>
                <p:cNvSpPr>
                  <a:spLocks noChangeShapeType="1"/>
                </p:cNvSpPr>
                <p:nvPr/>
              </p:nvSpPr>
              <p:spPr bwMode="auto">
                <a:xfrm>
                  <a:off x="1776" y="3681"/>
                  <a:ext cx="404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1" name="Line 40"/>
                <p:cNvSpPr>
                  <a:spLocks noChangeShapeType="1"/>
                </p:cNvSpPr>
                <p:nvPr/>
              </p:nvSpPr>
              <p:spPr bwMode="auto">
                <a:xfrm>
                  <a:off x="1776" y="702"/>
                  <a:ext cx="404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2" name="Line 41"/>
                <p:cNvSpPr>
                  <a:spLocks noChangeShapeType="1"/>
                </p:cNvSpPr>
                <p:nvPr/>
              </p:nvSpPr>
              <p:spPr bwMode="auto">
                <a:xfrm>
                  <a:off x="1776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3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1776" y="639"/>
                  <a:ext cx="0" cy="6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4" name="Rectangle 43"/>
                <p:cNvSpPr>
                  <a:spLocks noChangeArrowheads="1"/>
                </p:cNvSpPr>
                <p:nvPr/>
              </p:nvSpPr>
              <p:spPr bwMode="auto">
                <a:xfrm>
                  <a:off x="1637" y="376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5" name="Line 44"/>
                <p:cNvSpPr>
                  <a:spLocks noChangeShapeType="1"/>
                </p:cNvSpPr>
                <p:nvPr/>
              </p:nvSpPr>
              <p:spPr bwMode="auto">
                <a:xfrm>
                  <a:off x="1978" y="3681"/>
                  <a:ext cx="0" cy="3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6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978" y="670"/>
                  <a:ext cx="0" cy="32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7" name="Line 46"/>
                <p:cNvSpPr>
                  <a:spLocks noChangeShapeType="1"/>
                </p:cNvSpPr>
                <p:nvPr/>
              </p:nvSpPr>
              <p:spPr bwMode="auto">
                <a:xfrm>
                  <a:off x="2180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8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180" y="639"/>
                  <a:ext cx="0" cy="6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49" name="Rectangle 48"/>
                <p:cNvSpPr>
                  <a:spLocks noChangeArrowheads="1"/>
                </p:cNvSpPr>
                <p:nvPr/>
              </p:nvSpPr>
              <p:spPr bwMode="auto">
                <a:xfrm>
                  <a:off x="2041" y="376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0.1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" name="Line 49"/>
                <p:cNvSpPr>
                  <a:spLocks noChangeShapeType="1"/>
                </p:cNvSpPr>
                <p:nvPr/>
              </p:nvSpPr>
              <p:spPr bwMode="auto">
                <a:xfrm>
                  <a:off x="2382" y="3681"/>
                  <a:ext cx="0" cy="3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1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2382" y="670"/>
                  <a:ext cx="0" cy="32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2" name="Line 51"/>
                <p:cNvSpPr>
                  <a:spLocks noChangeShapeType="1"/>
                </p:cNvSpPr>
                <p:nvPr/>
              </p:nvSpPr>
              <p:spPr bwMode="auto">
                <a:xfrm>
                  <a:off x="2584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3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2584" y="639"/>
                  <a:ext cx="0" cy="6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4" name="Rectangle 53"/>
                <p:cNvSpPr>
                  <a:spLocks noChangeArrowheads="1"/>
                </p:cNvSpPr>
                <p:nvPr/>
              </p:nvSpPr>
              <p:spPr bwMode="auto">
                <a:xfrm>
                  <a:off x="2446" y="376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0.2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5" name="Line 54"/>
                <p:cNvSpPr>
                  <a:spLocks noChangeShapeType="1"/>
                </p:cNvSpPr>
                <p:nvPr/>
              </p:nvSpPr>
              <p:spPr bwMode="auto">
                <a:xfrm>
                  <a:off x="2787" y="3681"/>
                  <a:ext cx="0" cy="3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6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787" y="670"/>
                  <a:ext cx="0" cy="32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7" name="Line 56"/>
                <p:cNvSpPr>
                  <a:spLocks noChangeShapeType="1"/>
                </p:cNvSpPr>
                <p:nvPr/>
              </p:nvSpPr>
              <p:spPr bwMode="auto">
                <a:xfrm>
                  <a:off x="2989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8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2989" y="639"/>
                  <a:ext cx="0" cy="6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59" name="Rectangle 58"/>
                <p:cNvSpPr>
                  <a:spLocks noChangeArrowheads="1"/>
                </p:cNvSpPr>
                <p:nvPr/>
              </p:nvSpPr>
              <p:spPr bwMode="auto">
                <a:xfrm>
                  <a:off x="2850" y="376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0.3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0" name="Line 59"/>
                <p:cNvSpPr>
                  <a:spLocks noChangeShapeType="1"/>
                </p:cNvSpPr>
                <p:nvPr/>
              </p:nvSpPr>
              <p:spPr bwMode="auto">
                <a:xfrm>
                  <a:off x="3191" y="3681"/>
                  <a:ext cx="0" cy="3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61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3191" y="670"/>
                  <a:ext cx="0" cy="32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62" name="Line 61"/>
                <p:cNvSpPr>
                  <a:spLocks noChangeShapeType="1"/>
                </p:cNvSpPr>
                <p:nvPr/>
              </p:nvSpPr>
              <p:spPr bwMode="auto">
                <a:xfrm>
                  <a:off x="3393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63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393" y="639"/>
                  <a:ext cx="0" cy="6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64" name="Rectangle 63"/>
                <p:cNvSpPr>
                  <a:spLocks noChangeArrowheads="1"/>
                </p:cNvSpPr>
                <p:nvPr/>
              </p:nvSpPr>
              <p:spPr bwMode="auto">
                <a:xfrm>
                  <a:off x="3255" y="376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0.4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5" name="Line 64"/>
                <p:cNvSpPr>
                  <a:spLocks noChangeShapeType="1"/>
                </p:cNvSpPr>
                <p:nvPr/>
              </p:nvSpPr>
              <p:spPr bwMode="auto">
                <a:xfrm>
                  <a:off x="3595" y="3681"/>
                  <a:ext cx="0" cy="3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66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95" y="670"/>
                  <a:ext cx="0" cy="32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67" name="Line 66"/>
                <p:cNvSpPr>
                  <a:spLocks noChangeShapeType="1"/>
                </p:cNvSpPr>
                <p:nvPr/>
              </p:nvSpPr>
              <p:spPr bwMode="auto">
                <a:xfrm>
                  <a:off x="3798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68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3798" y="639"/>
                  <a:ext cx="0" cy="6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69" name="Rectangle 68"/>
                <p:cNvSpPr>
                  <a:spLocks noChangeArrowheads="1"/>
                </p:cNvSpPr>
                <p:nvPr/>
              </p:nvSpPr>
              <p:spPr bwMode="auto">
                <a:xfrm>
                  <a:off x="3659" y="376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0.5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0" name="Line 69"/>
                <p:cNvSpPr>
                  <a:spLocks noChangeShapeType="1"/>
                </p:cNvSpPr>
                <p:nvPr/>
              </p:nvSpPr>
              <p:spPr bwMode="auto">
                <a:xfrm>
                  <a:off x="4000" y="3681"/>
                  <a:ext cx="0" cy="3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71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4000" y="670"/>
                  <a:ext cx="0" cy="32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72" name="Line 71"/>
                <p:cNvSpPr>
                  <a:spLocks noChangeShapeType="1"/>
                </p:cNvSpPr>
                <p:nvPr/>
              </p:nvSpPr>
              <p:spPr bwMode="auto">
                <a:xfrm>
                  <a:off x="4202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73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4202" y="639"/>
                  <a:ext cx="0" cy="6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74" name="Rectangle 73"/>
                <p:cNvSpPr>
                  <a:spLocks noChangeArrowheads="1"/>
                </p:cNvSpPr>
                <p:nvPr/>
              </p:nvSpPr>
              <p:spPr bwMode="auto">
                <a:xfrm>
                  <a:off x="4063" y="376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0.6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5" name="Line 74"/>
                <p:cNvSpPr>
                  <a:spLocks noChangeShapeType="1"/>
                </p:cNvSpPr>
                <p:nvPr/>
              </p:nvSpPr>
              <p:spPr bwMode="auto">
                <a:xfrm>
                  <a:off x="4404" y="3681"/>
                  <a:ext cx="0" cy="3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76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4404" y="670"/>
                  <a:ext cx="0" cy="32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77" name="Line 76"/>
                <p:cNvSpPr>
                  <a:spLocks noChangeShapeType="1"/>
                </p:cNvSpPr>
                <p:nvPr/>
              </p:nvSpPr>
              <p:spPr bwMode="auto">
                <a:xfrm>
                  <a:off x="4606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78" name="Line 77"/>
                <p:cNvSpPr>
                  <a:spLocks noChangeShapeType="1"/>
                </p:cNvSpPr>
                <p:nvPr/>
              </p:nvSpPr>
              <p:spPr bwMode="auto">
                <a:xfrm flipV="1">
                  <a:off x="4606" y="639"/>
                  <a:ext cx="0" cy="6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79" name="Rectangle 78"/>
                <p:cNvSpPr>
                  <a:spLocks noChangeArrowheads="1"/>
                </p:cNvSpPr>
                <p:nvPr/>
              </p:nvSpPr>
              <p:spPr bwMode="auto">
                <a:xfrm>
                  <a:off x="4468" y="376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0.7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0" name="Line 79"/>
                <p:cNvSpPr>
                  <a:spLocks noChangeShapeType="1"/>
                </p:cNvSpPr>
                <p:nvPr/>
              </p:nvSpPr>
              <p:spPr bwMode="auto">
                <a:xfrm>
                  <a:off x="4809" y="3681"/>
                  <a:ext cx="0" cy="3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81" name="Line 80"/>
                <p:cNvSpPr>
                  <a:spLocks noChangeShapeType="1"/>
                </p:cNvSpPr>
                <p:nvPr/>
              </p:nvSpPr>
              <p:spPr bwMode="auto">
                <a:xfrm flipV="1">
                  <a:off x="4809" y="670"/>
                  <a:ext cx="0" cy="32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82" name="Line 81"/>
                <p:cNvSpPr>
                  <a:spLocks noChangeShapeType="1"/>
                </p:cNvSpPr>
                <p:nvPr/>
              </p:nvSpPr>
              <p:spPr bwMode="auto">
                <a:xfrm>
                  <a:off x="5011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83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5011" y="639"/>
                  <a:ext cx="0" cy="6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84" name="Rectangle 83"/>
                <p:cNvSpPr>
                  <a:spLocks noChangeArrowheads="1"/>
                </p:cNvSpPr>
                <p:nvPr/>
              </p:nvSpPr>
              <p:spPr bwMode="auto">
                <a:xfrm>
                  <a:off x="4872" y="376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0.8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" name="Line 84"/>
                <p:cNvSpPr>
                  <a:spLocks noChangeShapeType="1"/>
                </p:cNvSpPr>
                <p:nvPr/>
              </p:nvSpPr>
              <p:spPr bwMode="auto">
                <a:xfrm>
                  <a:off x="5213" y="3681"/>
                  <a:ext cx="0" cy="3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86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5213" y="670"/>
                  <a:ext cx="0" cy="32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87" name="Line 86"/>
                <p:cNvSpPr>
                  <a:spLocks noChangeShapeType="1"/>
                </p:cNvSpPr>
                <p:nvPr/>
              </p:nvSpPr>
              <p:spPr bwMode="auto">
                <a:xfrm>
                  <a:off x="5415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88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5415" y="639"/>
                  <a:ext cx="0" cy="6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89" name="Rectangle 88"/>
                <p:cNvSpPr>
                  <a:spLocks noChangeArrowheads="1"/>
                </p:cNvSpPr>
                <p:nvPr/>
              </p:nvSpPr>
              <p:spPr bwMode="auto">
                <a:xfrm>
                  <a:off x="5277" y="376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0.9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0" name="Line 89"/>
                <p:cNvSpPr>
                  <a:spLocks noChangeShapeType="1"/>
                </p:cNvSpPr>
                <p:nvPr/>
              </p:nvSpPr>
              <p:spPr bwMode="auto">
                <a:xfrm>
                  <a:off x="5617" y="3681"/>
                  <a:ext cx="0" cy="3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1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5617" y="670"/>
                  <a:ext cx="0" cy="32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2" name="Line 91"/>
                <p:cNvSpPr>
                  <a:spLocks noChangeShapeType="1"/>
                </p:cNvSpPr>
                <p:nvPr/>
              </p:nvSpPr>
              <p:spPr bwMode="auto">
                <a:xfrm>
                  <a:off x="5820" y="3681"/>
                  <a:ext cx="0" cy="64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3" name="Line 92"/>
                <p:cNvSpPr>
                  <a:spLocks noChangeShapeType="1"/>
                </p:cNvSpPr>
                <p:nvPr/>
              </p:nvSpPr>
              <p:spPr bwMode="auto">
                <a:xfrm flipV="1">
                  <a:off x="5820" y="639"/>
                  <a:ext cx="0" cy="63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4" name="Rectangle 93"/>
                <p:cNvSpPr>
                  <a:spLocks noChangeArrowheads="1"/>
                </p:cNvSpPr>
                <p:nvPr/>
              </p:nvSpPr>
              <p:spPr bwMode="auto">
                <a:xfrm>
                  <a:off x="5681" y="3760"/>
                  <a:ext cx="2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1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1.0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5" name="Rectangle 94"/>
                <p:cNvSpPr>
                  <a:spLocks noChangeArrowheads="1"/>
                </p:cNvSpPr>
                <p:nvPr/>
              </p:nvSpPr>
              <p:spPr bwMode="auto">
                <a:xfrm>
                  <a:off x="2892" y="3911"/>
                  <a:ext cx="1750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Allele frequency p(A1)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6" name="Oval 95"/>
                <p:cNvSpPr>
                  <a:spLocks noChangeArrowheads="1"/>
                </p:cNvSpPr>
                <p:nvPr/>
              </p:nvSpPr>
              <p:spPr bwMode="auto">
                <a:xfrm>
                  <a:off x="1752" y="3659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7" name="Oval 96"/>
                <p:cNvSpPr>
                  <a:spLocks noChangeArrowheads="1"/>
                </p:cNvSpPr>
                <p:nvPr/>
              </p:nvSpPr>
              <p:spPr bwMode="auto">
                <a:xfrm>
                  <a:off x="1955" y="3527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8" name="Oval 97"/>
                <p:cNvSpPr>
                  <a:spLocks noChangeArrowheads="1"/>
                </p:cNvSpPr>
                <p:nvPr/>
              </p:nvSpPr>
              <p:spPr bwMode="auto">
                <a:xfrm>
                  <a:off x="2157" y="3395"/>
                  <a:ext cx="46" cy="45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9" name="Oval 98"/>
                <p:cNvSpPr>
                  <a:spLocks noChangeArrowheads="1"/>
                </p:cNvSpPr>
                <p:nvPr/>
              </p:nvSpPr>
              <p:spPr bwMode="auto">
                <a:xfrm>
                  <a:off x="2359" y="3262"/>
                  <a:ext cx="46" cy="45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00" name="Oval 99"/>
                <p:cNvSpPr>
                  <a:spLocks noChangeArrowheads="1"/>
                </p:cNvSpPr>
                <p:nvPr/>
              </p:nvSpPr>
              <p:spPr bwMode="auto">
                <a:xfrm>
                  <a:off x="2561" y="3129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01" name="Oval 100"/>
                <p:cNvSpPr>
                  <a:spLocks noChangeArrowheads="1"/>
                </p:cNvSpPr>
                <p:nvPr/>
              </p:nvSpPr>
              <p:spPr bwMode="auto">
                <a:xfrm>
                  <a:off x="2763" y="2997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02" name="Oval 101"/>
                <p:cNvSpPr>
                  <a:spLocks noChangeArrowheads="1"/>
                </p:cNvSpPr>
                <p:nvPr/>
              </p:nvSpPr>
              <p:spPr bwMode="auto">
                <a:xfrm>
                  <a:off x="2966" y="2864"/>
                  <a:ext cx="46" cy="47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03" name="Oval 102"/>
                <p:cNvSpPr>
                  <a:spLocks noChangeArrowheads="1"/>
                </p:cNvSpPr>
                <p:nvPr/>
              </p:nvSpPr>
              <p:spPr bwMode="auto">
                <a:xfrm>
                  <a:off x="3168" y="2732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04" name="Oval 103"/>
                <p:cNvSpPr>
                  <a:spLocks noChangeArrowheads="1"/>
                </p:cNvSpPr>
                <p:nvPr/>
              </p:nvSpPr>
              <p:spPr bwMode="auto">
                <a:xfrm>
                  <a:off x="3370" y="2600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05" name="Oval 104"/>
                <p:cNvSpPr>
                  <a:spLocks noChangeArrowheads="1"/>
                </p:cNvSpPr>
                <p:nvPr/>
              </p:nvSpPr>
              <p:spPr bwMode="auto">
                <a:xfrm>
                  <a:off x="3572" y="2468"/>
                  <a:ext cx="46" cy="45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06" name="Oval 105"/>
                <p:cNvSpPr>
                  <a:spLocks noChangeArrowheads="1"/>
                </p:cNvSpPr>
                <p:nvPr/>
              </p:nvSpPr>
              <p:spPr bwMode="auto">
                <a:xfrm>
                  <a:off x="3774" y="2335"/>
                  <a:ext cx="46" cy="45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07" name="Oval 106"/>
                <p:cNvSpPr>
                  <a:spLocks noChangeArrowheads="1"/>
                </p:cNvSpPr>
                <p:nvPr/>
              </p:nvSpPr>
              <p:spPr bwMode="auto">
                <a:xfrm>
                  <a:off x="3977" y="2202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08" name="Oval 107"/>
                <p:cNvSpPr>
                  <a:spLocks noChangeArrowheads="1"/>
                </p:cNvSpPr>
                <p:nvPr/>
              </p:nvSpPr>
              <p:spPr bwMode="auto">
                <a:xfrm>
                  <a:off x="4179" y="2070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09" name="Oval 108"/>
                <p:cNvSpPr>
                  <a:spLocks noChangeArrowheads="1"/>
                </p:cNvSpPr>
                <p:nvPr/>
              </p:nvSpPr>
              <p:spPr bwMode="auto">
                <a:xfrm>
                  <a:off x="4381" y="1937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0" name="Oval 109"/>
                <p:cNvSpPr>
                  <a:spLocks noChangeArrowheads="1"/>
                </p:cNvSpPr>
                <p:nvPr/>
              </p:nvSpPr>
              <p:spPr bwMode="auto">
                <a:xfrm>
                  <a:off x="4583" y="1805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1" name="Oval 110"/>
                <p:cNvSpPr>
                  <a:spLocks noChangeArrowheads="1"/>
                </p:cNvSpPr>
                <p:nvPr/>
              </p:nvSpPr>
              <p:spPr bwMode="auto">
                <a:xfrm>
                  <a:off x="4785" y="1673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2" name="Oval 111"/>
                <p:cNvSpPr>
                  <a:spLocks noChangeArrowheads="1"/>
                </p:cNvSpPr>
                <p:nvPr/>
              </p:nvSpPr>
              <p:spPr bwMode="auto">
                <a:xfrm>
                  <a:off x="4988" y="1541"/>
                  <a:ext cx="46" cy="45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3" name="Oval 112"/>
                <p:cNvSpPr>
                  <a:spLocks noChangeArrowheads="1"/>
                </p:cNvSpPr>
                <p:nvPr/>
              </p:nvSpPr>
              <p:spPr bwMode="auto">
                <a:xfrm>
                  <a:off x="5190" y="1408"/>
                  <a:ext cx="46" cy="45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4" name="Oval 113"/>
                <p:cNvSpPr>
                  <a:spLocks noChangeArrowheads="1"/>
                </p:cNvSpPr>
                <p:nvPr/>
              </p:nvSpPr>
              <p:spPr bwMode="auto">
                <a:xfrm>
                  <a:off x="5392" y="1275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5" name="Freeform 114"/>
                <p:cNvSpPr>
                  <a:spLocks/>
                </p:cNvSpPr>
                <p:nvPr/>
              </p:nvSpPr>
              <p:spPr bwMode="auto">
                <a:xfrm>
                  <a:off x="1776" y="1298"/>
                  <a:ext cx="3639" cy="2383"/>
                </a:xfrm>
                <a:custGeom>
                  <a:avLst/>
                  <a:gdLst>
                    <a:gd name="T0" fmla="*/ 0 w 7278"/>
                    <a:gd name="T1" fmla="*/ 4767 h 4767"/>
                    <a:gd name="T2" fmla="*/ 404 w 7278"/>
                    <a:gd name="T3" fmla="*/ 4503 h 4767"/>
                    <a:gd name="T4" fmla="*/ 808 w 7278"/>
                    <a:gd name="T5" fmla="*/ 4238 h 4767"/>
                    <a:gd name="T6" fmla="*/ 1212 w 7278"/>
                    <a:gd name="T7" fmla="*/ 3972 h 4767"/>
                    <a:gd name="T8" fmla="*/ 1616 w 7278"/>
                    <a:gd name="T9" fmla="*/ 3708 h 4767"/>
                    <a:gd name="T10" fmla="*/ 2022 w 7278"/>
                    <a:gd name="T11" fmla="*/ 3443 h 4767"/>
                    <a:gd name="T12" fmla="*/ 2426 w 7278"/>
                    <a:gd name="T13" fmla="*/ 3179 h 4767"/>
                    <a:gd name="T14" fmla="*/ 2830 w 7278"/>
                    <a:gd name="T15" fmla="*/ 2913 h 4767"/>
                    <a:gd name="T16" fmla="*/ 3234 w 7278"/>
                    <a:gd name="T17" fmla="*/ 2649 h 4767"/>
                    <a:gd name="T18" fmla="*/ 3638 w 7278"/>
                    <a:gd name="T19" fmla="*/ 2384 h 4767"/>
                    <a:gd name="T20" fmla="*/ 4044 w 7278"/>
                    <a:gd name="T21" fmla="*/ 2118 h 4767"/>
                    <a:gd name="T22" fmla="*/ 4448 w 7278"/>
                    <a:gd name="T23" fmla="*/ 1854 h 4767"/>
                    <a:gd name="T24" fmla="*/ 4852 w 7278"/>
                    <a:gd name="T25" fmla="*/ 1589 h 4767"/>
                    <a:gd name="T26" fmla="*/ 5256 w 7278"/>
                    <a:gd name="T27" fmla="*/ 1325 h 4767"/>
                    <a:gd name="T28" fmla="*/ 5661 w 7278"/>
                    <a:gd name="T29" fmla="*/ 1059 h 4767"/>
                    <a:gd name="T30" fmla="*/ 6066 w 7278"/>
                    <a:gd name="T31" fmla="*/ 794 h 4767"/>
                    <a:gd name="T32" fmla="*/ 6470 w 7278"/>
                    <a:gd name="T33" fmla="*/ 530 h 4767"/>
                    <a:gd name="T34" fmla="*/ 6874 w 7278"/>
                    <a:gd name="T35" fmla="*/ 264 h 4767"/>
                    <a:gd name="T36" fmla="*/ 7278 w 7278"/>
                    <a:gd name="T37" fmla="*/ 0 h 47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278" h="4767">
                      <a:moveTo>
                        <a:pt x="0" y="4767"/>
                      </a:moveTo>
                      <a:lnTo>
                        <a:pt x="404" y="4503"/>
                      </a:lnTo>
                      <a:lnTo>
                        <a:pt x="808" y="4238"/>
                      </a:lnTo>
                      <a:lnTo>
                        <a:pt x="1212" y="3972"/>
                      </a:lnTo>
                      <a:lnTo>
                        <a:pt x="1616" y="3708"/>
                      </a:lnTo>
                      <a:lnTo>
                        <a:pt x="2022" y="3443"/>
                      </a:lnTo>
                      <a:lnTo>
                        <a:pt x="2426" y="3179"/>
                      </a:lnTo>
                      <a:lnTo>
                        <a:pt x="2830" y="2913"/>
                      </a:lnTo>
                      <a:lnTo>
                        <a:pt x="3234" y="2649"/>
                      </a:lnTo>
                      <a:lnTo>
                        <a:pt x="3638" y="2384"/>
                      </a:lnTo>
                      <a:lnTo>
                        <a:pt x="4044" y="2118"/>
                      </a:lnTo>
                      <a:lnTo>
                        <a:pt x="4448" y="1854"/>
                      </a:lnTo>
                      <a:lnTo>
                        <a:pt x="4852" y="1589"/>
                      </a:lnTo>
                      <a:lnTo>
                        <a:pt x="5256" y="1325"/>
                      </a:lnTo>
                      <a:lnTo>
                        <a:pt x="5661" y="1059"/>
                      </a:lnTo>
                      <a:lnTo>
                        <a:pt x="6066" y="794"/>
                      </a:lnTo>
                      <a:lnTo>
                        <a:pt x="6470" y="530"/>
                      </a:lnTo>
                      <a:lnTo>
                        <a:pt x="6874" y="264"/>
                      </a:lnTo>
                      <a:lnTo>
                        <a:pt x="7278" y="0"/>
                      </a:lnTo>
                    </a:path>
                  </a:pathLst>
                </a:cu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6" name="Oval 115"/>
                <p:cNvSpPr>
                  <a:spLocks noChangeArrowheads="1"/>
                </p:cNvSpPr>
                <p:nvPr/>
              </p:nvSpPr>
              <p:spPr bwMode="auto">
                <a:xfrm>
                  <a:off x="5594" y="1143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7" name="Oval 116"/>
                <p:cNvSpPr>
                  <a:spLocks noChangeArrowheads="1"/>
                </p:cNvSpPr>
                <p:nvPr/>
              </p:nvSpPr>
              <p:spPr bwMode="auto">
                <a:xfrm>
                  <a:off x="5796" y="1010"/>
                  <a:ext cx="46" cy="46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8" name="Freeform 117"/>
                <p:cNvSpPr>
                  <a:spLocks/>
                </p:cNvSpPr>
                <p:nvPr/>
              </p:nvSpPr>
              <p:spPr bwMode="auto">
                <a:xfrm>
                  <a:off x="5415" y="1033"/>
                  <a:ext cx="405" cy="265"/>
                </a:xfrm>
                <a:custGeom>
                  <a:avLst/>
                  <a:gdLst>
                    <a:gd name="T0" fmla="*/ 0 w 810"/>
                    <a:gd name="T1" fmla="*/ 529 h 529"/>
                    <a:gd name="T2" fmla="*/ 405 w 810"/>
                    <a:gd name="T3" fmla="*/ 264 h 529"/>
                    <a:gd name="T4" fmla="*/ 810 w 810"/>
                    <a:gd name="T5" fmla="*/ 0 h 5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0" h="529">
                      <a:moveTo>
                        <a:pt x="0" y="529"/>
                      </a:moveTo>
                      <a:lnTo>
                        <a:pt x="405" y="264"/>
                      </a:lnTo>
                      <a:lnTo>
                        <a:pt x="810" y="0"/>
                      </a:lnTo>
                    </a:path>
                  </a:pathLst>
                </a:cu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19" name="Freeform 118"/>
                <p:cNvSpPr>
                  <a:spLocks/>
                </p:cNvSpPr>
                <p:nvPr/>
              </p:nvSpPr>
              <p:spPr bwMode="auto">
                <a:xfrm>
                  <a:off x="1755" y="3659"/>
                  <a:ext cx="40" cy="34"/>
                </a:xfrm>
                <a:custGeom>
                  <a:avLst/>
                  <a:gdLst>
                    <a:gd name="T0" fmla="*/ 39 w 79"/>
                    <a:gd name="T1" fmla="*/ 0 h 68"/>
                    <a:gd name="T2" fmla="*/ 79 w 79"/>
                    <a:gd name="T3" fmla="*/ 68 h 68"/>
                    <a:gd name="T4" fmla="*/ 0 w 79"/>
                    <a:gd name="T5" fmla="*/ 68 h 68"/>
                    <a:gd name="T6" fmla="*/ 39 w 79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68">
                      <a:moveTo>
                        <a:pt x="39" y="0"/>
                      </a:moveTo>
                      <a:lnTo>
                        <a:pt x="79" y="68"/>
                      </a:lnTo>
                      <a:lnTo>
                        <a:pt x="0" y="68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0" name="Freeform 119"/>
                <p:cNvSpPr>
                  <a:spLocks/>
                </p:cNvSpPr>
                <p:nvPr/>
              </p:nvSpPr>
              <p:spPr bwMode="auto">
                <a:xfrm>
                  <a:off x="1957" y="3400"/>
                  <a:ext cx="40" cy="35"/>
                </a:xfrm>
                <a:custGeom>
                  <a:avLst/>
                  <a:gdLst>
                    <a:gd name="T0" fmla="*/ 40 w 79"/>
                    <a:gd name="T1" fmla="*/ 0 h 68"/>
                    <a:gd name="T2" fmla="*/ 79 w 79"/>
                    <a:gd name="T3" fmla="*/ 68 h 68"/>
                    <a:gd name="T4" fmla="*/ 0 w 79"/>
                    <a:gd name="T5" fmla="*/ 68 h 68"/>
                    <a:gd name="T6" fmla="*/ 40 w 79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68">
                      <a:moveTo>
                        <a:pt x="40" y="0"/>
                      </a:moveTo>
                      <a:lnTo>
                        <a:pt x="79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1" name="Freeform 120"/>
                <p:cNvSpPr>
                  <a:spLocks/>
                </p:cNvSpPr>
                <p:nvPr/>
              </p:nvSpPr>
              <p:spPr bwMode="auto">
                <a:xfrm>
                  <a:off x="2159" y="3155"/>
                  <a:ext cx="40" cy="34"/>
                </a:xfrm>
                <a:custGeom>
                  <a:avLst/>
                  <a:gdLst>
                    <a:gd name="T0" fmla="*/ 40 w 79"/>
                    <a:gd name="T1" fmla="*/ 0 h 69"/>
                    <a:gd name="T2" fmla="*/ 79 w 79"/>
                    <a:gd name="T3" fmla="*/ 69 h 69"/>
                    <a:gd name="T4" fmla="*/ 0 w 79"/>
                    <a:gd name="T5" fmla="*/ 69 h 69"/>
                    <a:gd name="T6" fmla="*/ 40 w 79"/>
                    <a:gd name="T7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69">
                      <a:moveTo>
                        <a:pt x="40" y="0"/>
                      </a:moveTo>
                      <a:lnTo>
                        <a:pt x="79" y="69"/>
                      </a:lnTo>
                      <a:lnTo>
                        <a:pt x="0" y="69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2" name="Freeform 121"/>
                <p:cNvSpPr>
                  <a:spLocks/>
                </p:cNvSpPr>
                <p:nvPr/>
              </p:nvSpPr>
              <p:spPr bwMode="auto">
                <a:xfrm>
                  <a:off x="2362" y="2924"/>
                  <a:ext cx="40" cy="34"/>
                </a:xfrm>
                <a:custGeom>
                  <a:avLst/>
                  <a:gdLst>
                    <a:gd name="T0" fmla="*/ 40 w 80"/>
                    <a:gd name="T1" fmla="*/ 0 h 68"/>
                    <a:gd name="T2" fmla="*/ 80 w 80"/>
                    <a:gd name="T3" fmla="*/ 68 h 68"/>
                    <a:gd name="T4" fmla="*/ 0 w 80"/>
                    <a:gd name="T5" fmla="*/ 68 h 68"/>
                    <a:gd name="T6" fmla="*/ 40 w 80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68">
                      <a:moveTo>
                        <a:pt x="40" y="0"/>
                      </a:moveTo>
                      <a:lnTo>
                        <a:pt x="80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3" name="Freeform 122"/>
                <p:cNvSpPr>
                  <a:spLocks/>
                </p:cNvSpPr>
                <p:nvPr/>
              </p:nvSpPr>
              <p:spPr bwMode="auto">
                <a:xfrm>
                  <a:off x="2564" y="2705"/>
                  <a:ext cx="40" cy="34"/>
                </a:xfrm>
                <a:custGeom>
                  <a:avLst/>
                  <a:gdLst>
                    <a:gd name="T0" fmla="*/ 40 w 80"/>
                    <a:gd name="T1" fmla="*/ 0 h 68"/>
                    <a:gd name="T2" fmla="*/ 80 w 80"/>
                    <a:gd name="T3" fmla="*/ 68 h 68"/>
                    <a:gd name="T4" fmla="*/ 0 w 80"/>
                    <a:gd name="T5" fmla="*/ 68 h 68"/>
                    <a:gd name="T6" fmla="*/ 40 w 80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68">
                      <a:moveTo>
                        <a:pt x="40" y="0"/>
                      </a:moveTo>
                      <a:lnTo>
                        <a:pt x="80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4" name="Freeform 123"/>
                <p:cNvSpPr>
                  <a:spLocks/>
                </p:cNvSpPr>
                <p:nvPr/>
              </p:nvSpPr>
              <p:spPr bwMode="auto">
                <a:xfrm>
                  <a:off x="2766" y="2500"/>
                  <a:ext cx="40" cy="34"/>
                </a:xfrm>
                <a:custGeom>
                  <a:avLst/>
                  <a:gdLst>
                    <a:gd name="T0" fmla="*/ 39 w 79"/>
                    <a:gd name="T1" fmla="*/ 0 h 68"/>
                    <a:gd name="T2" fmla="*/ 79 w 79"/>
                    <a:gd name="T3" fmla="*/ 68 h 68"/>
                    <a:gd name="T4" fmla="*/ 0 w 79"/>
                    <a:gd name="T5" fmla="*/ 68 h 68"/>
                    <a:gd name="T6" fmla="*/ 39 w 79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68">
                      <a:moveTo>
                        <a:pt x="39" y="0"/>
                      </a:moveTo>
                      <a:lnTo>
                        <a:pt x="79" y="68"/>
                      </a:lnTo>
                      <a:lnTo>
                        <a:pt x="0" y="68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5" name="Freeform 124"/>
                <p:cNvSpPr>
                  <a:spLocks/>
                </p:cNvSpPr>
                <p:nvPr/>
              </p:nvSpPr>
              <p:spPr bwMode="auto">
                <a:xfrm>
                  <a:off x="2968" y="2308"/>
                  <a:ext cx="40" cy="34"/>
                </a:xfrm>
                <a:custGeom>
                  <a:avLst/>
                  <a:gdLst>
                    <a:gd name="T0" fmla="*/ 40 w 79"/>
                    <a:gd name="T1" fmla="*/ 0 h 68"/>
                    <a:gd name="T2" fmla="*/ 79 w 79"/>
                    <a:gd name="T3" fmla="*/ 68 h 68"/>
                    <a:gd name="T4" fmla="*/ 0 w 79"/>
                    <a:gd name="T5" fmla="*/ 68 h 68"/>
                    <a:gd name="T6" fmla="*/ 40 w 79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68">
                      <a:moveTo>
                        <a:pt x="40" y="0"/>
                      </a:moveTo>
                      <a:lnTo>
                        <a:pt x="79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6" name="Freeform 125"/>
                <p:cNvSpPr>
                  <a:spLocks/>
                </p:cNvSpPr>
                <p:nvPr/>
              </p:nvSpPr>
              <p:spPr bwMode="auto">
                <a:xfrm>
                  <a:off x="3170" y="2129"/>
                  <a:ext cx="40" cy="34"/>
                </a:xfrm>
                <a:custGeom>
                  <a:avLst/>
                  <a:gdLst>
                    <a:gd name="T0" fmla="*/ 40 w 80"/>
                    <a:gd name="T1" fmla="*/ 0 h 69"/>
                    <a:gd name="T2" fmla="*/ 80 w 80"/>
                    <a:gd name="T3" fmla="*/ 69 h 69"/>
                    <a:gd name="T4" fmla="*/ 0 w 80"/>
                    <a:gd name="T5" fmla="*/ 69 h 69"/>
                    <a:gd name="T6" fmla="*/ 40 w 80"/>
                    <a:gd name="T7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69">
                      <a:moveTo>
                        <a:pt x="40" y="0"/>
                      </a:moveTo>
                      <a:lnTo>
                        <a:pt x="80" y="69"/>
                      </a:lnTo>
                      <a:lnTo>
                        <a:pt x="0" y="69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7" name="Freeform 126"/>
                <p:cNvSpPr>
                  <a:spLocks/>
                </p:cNvSpPr>
                <p:nvPr/>
              </p:nvSpPr>
              <p:spPr bwMode="auto">
                <a:xfrm>
                  <a:off x="3373" y="1964"/>
                  <a:ext cx="40" cy="34"/>
                </a:xfrm>
                <a:custGeom>
                  <a:avLst/>
                  <a:gdLst>
                    <a:gd name="T0" fmla="*/ 40 w 80"/>
                    <a:gd name="T1" fmla="*/ 0 h 68"/>
                    <a:gd name="T2" fmla="*/ 80 w 80"/>
                    <a:gd name="T3" fmla="*/ 68 h 68"/>
                    <a:gd name="T4" fmla="*/ 0 w 80"/>
                    <a:gd name="T5" fmla="*/ 68 h 68"/>
                    <a:gd name="T6" fmla="*/ 40 w 80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68">
                      <a:moveTo>
                        <a:pt x="40" y="0"/>
                      </a:moveTo>
                      <a:lnTo>
                        <a:pt x="80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8" name="Freeform 127"/>
                <p:cNvSpPr>
                  <a:spLocks/>
                </p:cNvSpPr>
                <p:nvPr/>
              </p:nvSpPr>
              <p:spPr bwMode="auto">
                <a:xfrm>
                  <a:off x="3575" y="1812"/>
                  <a:ext cx="40" cy="34"/>
                </a:xfrm>
                <a:custGeom>
                  <a:avLst/>
                  <a:gdLst>
                    <a:gd name="T0" fmla="*/ 39 w 79"/>
                    <a:gd name="T1" fmla="*/ 0 h 68"/>
                    <a:gd name="T2" fmla="*/ 79 w 79"/>
                    <a:gd name="T3" fmla="*/ 68 h 68"/>
                    <a:gd name="T4" fmla="*/ 0 w 79"/>
                    <a:gd name="T5" fmla="*/ 68 h 68"/>
                    <a:gd name="T6" fmla="*/ 39 w 79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68">
                      <a:moveTo>
                        <a:pt x="39" y="0"/>
                      </a:moveTo>
                      <a:lnTo>
                        <a:pt x="79" y="68"/>
                      </a:lnTo>
                      <a:lnTo>
                        <a:pt x="0" y="68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29" name="Freeform 128"/>
                <p:cNvSpPr>
                  <a:spLocks/>
                </p:cNvSpPr>
                <p:nvPr/>
              </p:nvSpPr>
              <p:spPr bwMode="auto">
                <a:xfrm>
                  <a:off x="3777" y="1672"/>
                  <a:ext cx="40" cy="34"/>
                </a:xfrm>
                <a:custGeom>
                  <a:avLst/>
                  <a:gdLst>
                    <a:gd name="T0" fmla="*/ 40 w 79"/>
                    <a:gd name="T1" fmla="*/ 0 h 68"/>
                    <a:gd name="T2" fmla="*/ 79 w 79"/>
                    <a:gd name="T3" fmla="*/ 68 h 68"/>
                    <a:gd name="T4" fmla="*/ 0 w 79"/>
                    <a:gd name="T5" fmla="*/ 68 h 68"/>
                    <a:gd name="T6" fmla="*/ 40 w 79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68">
                      <a:moveTo>
                        <a:pt x="40" y="0"/>
                      </a:moveTo>
                      <a:lnTo>
                        <a:pt x="79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0" name="Freeform 129"/>
                <p:cNvSpPr>
                  <a:spLocks/>
                </p:cNvSpPr>
                <p:nvPr/>
              </p:nvSpPr>
              <p:spPr bwMode="auto">
                <a:xfrm>
                  <a:off x="3979" y="1546"/>
                  <a:ext cx="40" cy="35"/>
                </a:xfrm>
                <a:custGeom>
                  <a:avLst/>
                  <a:gdLst>
                    <a:gd name="T0" fmla="*/ 40 w 80"/>
                    <a:gd name="T1" fmla="*/ 0 h 68"/>
                    <a:gd name="T2" fmla="*/ 80 w 80"/>
                    <a:gd name="T3" fmla="*/ 68 h 68"/>
                    <a:gd name="T4" fmla="*/ 0 w 80"/>
                    <a:gd name="T5" fmla="*/ 68 h 68"/>
                    <a:gd name="T6" fmla="*/ 40 w 80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68">
                      <a:moveTo>
                        <a:pt x="40" y="0"/>
                      </a:moveTo>
                      <a:lnTo>
                        <a:pt x="80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1" name="Freeform 130"/>
                <p:cNvSpPr>
                  <a:spLocks/>
                </p:cNvSpPr>
                <p:nvPr/>
              </p:nvSpPr>
              <p:spPr bwMode="auto">
                <a:xfrm>
                  <a:off x="4181" y="1434"/>
                  <a:ext cx="40" cy="34"/>
                </a:xfrm>
                <a:custGeom>
                  <a:avLst/>
                  <a:gdLst>
                    <a:gd name="T0" fmla="*/ 40 w 80"/>
                    <a:gd name="T1" fmla="*/ 0 h 69"/>
                    <a:gd name="T2" fmla="*/ 80 w 80"/>
                    <a:gd name="T3" fmla="*/ 69 h 69"/>
                    <a:gd name="T4" fmla="*/ 0 w 80"/>
                    <a:gd name="T5" fmla="*/ 69 h 69"/>
                    <a:gd name="T6" fmla="*/ 40 w 80"/>
                    <a:gd name="T7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69">
                      <a:moveTo>
                        <a:pt x="40" y="0"/>
                      </a:moveTo>
                      <a:lnTo>
                        <a:pt x="80" y="69"/>
                      </a:lnTo>
                      <a:lnTo>
                        <a:pt x="0" y="69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2" name="Freeform 131"/>
                <p:cNvSpPr>
                  <a:spLocks/>
                </p:cNvSpPr>
                <p:nvPr/>
              </p:nvSpPr>
              <p:spPr bwMode="auto">
                <a:xfrm>
                  <a:off x="4384" y="1334"/>
                  <a:ext cx="40" cy="34"/>
                </a:xfrm>
                <a:custGeom>
                  <a:avLst/>
                  <a:gdLst>
                    <a:gd name="T0" fmla="*/ 39 w 79"/>
                    <a:gd name="T1" fmla="*/ 0 h 68"/>
                    <a:gd name="T2" fmla="*/ 79 w 79"/>
                    <a:gd name="T3" fmla="*/ 68 h 68"/>
                    <a:gd name="T4" fmla="*/ 0 w 79"/>
                    <a:gd name="T5" fmla="*/ 68 h 68"/>
                    <a:gd name="T6" fmla="*/ 39 w 79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68">
                      <a:moveTo>
                        <a:pt x="39" y="0"/>
                      </a:moveTo>
                      <a:lnTo>
                        <a:pt x="79" y="68"/>
                      </a:lnTo>
                      <a:lnTo>
                        <a:pt x="0" y="68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3" name="Freeform 132"/>
                <p:cNvSpPr>
                  <a:spLocks/>
                </p:cNvSpPr>
                <p:nvPr/>
              </p:nvSpPr>
              <p:spPr bwMode="auto">
                <a:xfrm>
                  <a:off x="4586" y="1249"/>
                  <a:ext cx="40" cy="34"/>
                </a:xfrm>
                <a:custGeom>
                  <a:avLst/>
                  <a:gdLst>
                    <a:gd name="T0" fmla="*/ 40 w 79"/>
                    <a:gd name="T1" fmla="*/ 0 h 68"/>
                    <a:gd name="T2" fmla="*/ 79 w 79"/>
                    <a:gd name="T3" fmla="*/ 68 h 68"/>
                    <a:gd name="T4" fmla="*/ 0 w 79"/>
                    <a:gd name="T5" fmla="*/ 68 h 68"/>
                    <a:gd name="T6" fmla="*/ 40 w 79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68">
                      <a:moveTo>
                        <a:pt x="40" y="0"/>
                      </a:moveTo>
                      <a:lnTo>
                        <a:pt x="79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4" name="Freeform 133"/>
                <p:cNvSpPr>
                  <a:spLocks/>
                </p:cNvSpPr>
                <p:nvPr/>
              </p:nvSpPr>
              <p:spPr bwMode="auto">
                <a:xfrm>
                  <a:off x="4788" y="1176"/>
                  <a:ext cx="40" cy="34"/>
                </a:xfrm>
                <a:custGeom>
                  <a:avLst/>
                  <a:gdLst>
                    <a:gd name="T0" fmla="*/ 40 w 79"/>
                    <a:gd name="T1" fmla="*/ 0 h 68"/>
                    <a:gd name="T2" fmla="*/ 79 w 79"/>
                    <a:gd name="T3" fmla="*/ 68 h 68"/>
                    <a:gd name="T4" fmla="*/ 0 w 79"/>
                    <a:gd name="T5" fmla="*/ 68 h 68"/>
                    <a:gd name="T6" fmla="*/ 40 w 79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68">
                      <a:moveTo>
                        <a:pt x="40" y="0"/>
                      </a:moveTo>
                      <a:lnTo>
                        <a:pt x="79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5" name="Freeform 134"/>
                <p:cNvSpPr>
                  <a:spLocks/>
                </p:cNvSpPr>
                <p:nvPr/>
              </p:nvSpPr>
              <p:spPr bwMode="auto">
                <a:xfrm>
                  <a:off x="4990" y="1116"/>
                  <a:ext cx="40" cy="34"/>
                </a:xfrm>
                <a:custGeom>
                  <a:avLst/>
                  <a:gdLst>
                    <a:gd name="T0" fmla="*/ 40 w 80"/>
                    <a:gd name="T1" fmla="*/ 0 h 68"/>
                    <a:gd name="T2" fmla="*/ 80 w 80"/>
                    <a:gd name="T3" fmla="*/ 68 h 68"/>
                    <a:gd name="T4" fmla="*/ 0 w 80"/>
                    <a:gd name="T5" fmla="*/ 68 h 68"/>
                    <a:gd name="T6" fmla="*/ 40 w 80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68">
                      <a:moveTo>
                        <a:pt x="40" y="0"/>
                      </a:moveTo>
                      <a:lnTo>
                        <a:pt x="80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6" name="Freeform 135"/>
                <p:cNvSpPr>
                  <a:spLocks/>
                </p:cNvSpPr>
                <p:nvPr/>
              </p:nvSpPr>
              <p:spPr bwMode="auto">
                <a:xfrm>
                  <a:off x="5192" y="1070"/>
                  <a:ext cx="40" cy="34"/>
                </a:xfrm>
                <a:custGeom>
                  <a:avLst/>
                  <a:gdLst>
                    <a:gd name="T0" fmla="*/ 40 w 80"/>
                    <a:gd name="T1" fmla="*/ 0 h 68"/>
                    <a:gd name="T2" fmla="*/ 80 w 80"/>
                    <a:gd name="T3" fmla="*/ 68 h 68"/>
                    <a:gd name="T4" fmla="*/ 0 w 80"/>
                    <a:gd name="T5" fmla="*/ 68 h 68"/>
                    <a:gd name="T6" fmla="*/ 40 w 80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68">
                      <a:moveTo>
                        <a:pt x="40" y="0"/>
                      </a:moveTo>
                      <a:lnTo>
                        <a:pt x="80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7" name="Freeform 136"/>
                <p:cNvSpPr>
                  <a:spLocks/>
                </p:cNvSpPr>
                <p:nvPr/>
              </p:nvSpPr>
              <p:spPr bwMode="auto">
                <a:xfrm>
                  <a:off x="5395" y="1037"/>
                  <a:ext cx="40" cy="34"/>
                </a:xfrm>
                <a:custGeom>
                  <a:avLst/>
                  <a:gdLst>
                    <a:gd name="T0" fmla="*/ 39 w 79"/>
                    <a:gd name="T1" fmla="*/ 0 h 68"/>
                    <a:gd name="T2" fmla="*/ 79 w 79"/>
                    <a:gd name="T3" fmla="*/ 68 h 68"/>
                    <a:gd name="T4" fmla="*/ 0 w 79"/>
                    <a:gd name="T5" fmla="*/ 68 h 68"/>
                    <a:gd name="T6" fmla="*/ 39 w 79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68">
                      <a:moveTo>
                        <a:pt x="39" y="0"/>
                      </a:moveTo>
                      <a:lnTo>
                        <a:pt x="79" y="68"/>
                      </a:lnTo>
                      <a:lnTo>
                        <a:pt x="0" y="68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8" name="Freeform 137"/>
                <p:cNvSpPr>
                  <a:spLocks/>
                </p:cNvSpPr>
                <p:nvPr/>
              </p:nvSpPr>
              <p:spPr bwMode="auto">
                <a:xfrm>
                  <a:off x="1776" y="1059"/>
                  <a:ext cx="3639" cy="2622"/>
                </a:xfrm>
                <a:custGeom>
                  <a:avLst/>
                  <a:gdLst>
                    <a:gd name="T0" fmla="*/ 0 w 7278"/>
                    <a:gd name="T1" fmla="*/ 5245 h 5245"/>
                    <a:gd name="T2" fmla="*/ 404 w 7278"/>
                    <a:gd name="T3" fmla="*/ 4729 h 5245"/>
                    <a:gd name="T4" fmla="*/ 808 w 7278"/>
                    <a:gd name="T5" fmla="*/ 4239 h 5245"/>
                    <a:gd name="T6" fmla="*/ 1212 w 7278"/>
                    <a:gd name="T7" fmla="*/ 3775 h 5245"/>
                    <a:gd name="T8" fmla="*/ 1616 w 7278"/>
                    <a:gd name="T9" fmla="*/ 3338 h 5245"/>
                    <a:gd name="T10" fmla="*/ 2022 w 7278"/>
                    <a:gd name="T11" fmla="*/ 2929 h 5245"/>
                    <a:gd name="T12" fmla="*/ 2426 w 7278"/>
                    <a:gd name="T13" fmla="*/ 2545 h 5245"/>
                    <a:gd name="T14" fmla="*/ 2830 w 7278"/>
                    <a:gd name="T15" fmla="*/ 2187 h 5245"/>
                    <a:gd name="T16" fmla="*/ 3234 w 7278"/>
                    <a:gd name="T17" fmla="*/ 1854 h 5245"/>
                    <a:gd name="T18" fmla="*/ 3638 w 7278"/>
                    <a:gd name="T19" fmla="*/ 1550 h 5245"/>
                    <a:gd name="T20" fmla="*/ 4044 w 7278"/>
                    <a:gd name="T21" fmla="*/ 1272 h 5245"/>
                    <a:gd name="T22" fmla="*/ 4448 w 7278"/>
                    <a:gd name="T23" fmla="*/ 1021 h 5245"/>
                    <a:gd name="T24" fmla="*/ 4852 w 7278"/>
                    <a:gd name="T25" fmla="*/ 795 h 5245"/>
                    <a:gd name="T26" fmla="*/ 5256 w 7278"/>
                    <a:gd name="T27" fmla="*/ 597 h 5245"/>
                    <a:gd name="T28" fmla="*/ 5661 w 7278"/>
                    <a:gd name="T29" fmla="*/ 424 h 5245"/>
                    <a:gd name="T30" fmla="*/ 6066 w 7278"/>
                    <a:gd name="T31" fmla="*/ 280 h 5245"/>
                    <a:gd name="T32" fmla="*/ 6470 w 7278"/>
                    <a:gd name="T33" fmla="*/ 160 h 5245"/>
                    <a:gd name="T34" fmla="*/ 6874 w 7278"/>
                    <a:gd name="T35" fmla="*/ 67 h 5245"/>
                    <a:gd name="T36" fmla="*/ 7278 w 7278"/>
                    <a:gd name="T37" fmla="*/ 0 h 5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278" h="5245">
                      <a:moveTo>
                        <a:pt x="0" y="5245"/>
                      </a:moveTo>
                      <a:lnTo>
                        <a:pt x="404" y="4729"/>
                      </a:lnTo>
                      <a:lnTo>
                        <a:pt x="808" y="4239"/>
                      </a:lnTo>
                      <a:lnTo>
                        <a:pt x="1212" y="3775"/>
                      </a:lnTo>
                      <a:lnTo>
                        <a:pt x="1616" y="3338"/>
                      </a:lnTo>
                      <a:lnTo>
                        <a:pt x="2022" y="2929"/>
                      </a:lnTo>
                      <a:lnTo>
                        <a:pt x="2426" y="2545"/>
                      </a:lnTo>
                      <a:lnTo>
                        <a:pt x="2830" y="2187"/>
                      </a:lnTo>
                      <a:lnTo>
                        <a:pt x="3234" y="1854"/>
                      </a:lnTo>
                      <a:lnTo>
                        <a:pt x="3638" y="1550"/>
                      </a:lnTo>
                      <a:lnTo>
                        <a:pt x="4044" y="1272"/>
                      </a:lnTo>
                      <a:lnTo>
                        <a:pt x="4448" y="1021"/>
                      </a:lnTo>
                      <a:lnTo>
                        <a:pt x="4852" y="795"/>
                      </a:lnTo>
                      <a:lnTo>
                        <a:pt x="5256" y="597"/>
                      </a:lnTo>
                      <a:lnTo>
                        <a:pt x="5661" y="424"/>
                      </a:lnTo>
                      <a:lnTo>
                        <a:pt x="6066" y="280"/>
                      </a:lnTo>
                      <a:lnTo>
                        <a:pt x="6470" y="160"/>
                      </a:lnTo>
                      <a:lnTo>
                        <a:pt x="6874" y="67"/>
                      </a:lnTo>
                      <a:lnTo>
                        <a:pt x="7278" y="0"/>
                      </a:lnTo>
                    </a:path>
                  </a:pathLst>
                </a:cu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39" name="Freeform 138"/>
                <p:cNvSpPr>
                  <a:spLocks/>
                </p:cNvSpPr>
                <p:nvPr/>
              </p:nvSpPr>
              <p:spPr bwMode="auto">
                <a:xfrm>
                  <a:off x="5597" y="1017"/>
                  <a:ext cx="40" cy="34"/>
                </a:xfrm>
                <a:custGeom>
                  <a:avLst/>
                  <a:gdLst>
                    <a:gd name="T0" fmla="*/ 40 w 79"/>
                    <a:gd name="T1" fmla="*/ 0 h 68"/>
                    <a:gd name="T2" fmla="*/ 79 w 79"/>
                    <a:gd name="T3" fmla="*/ 68 h 68"/>
                    <a:gd name="T4" fmla="*/ 0 w 79"/>
                    <a:gd name="T5" fmla="*/ 68 h 68"/>
                    <a:gd name="T6" fmla="*/ 40 w 79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68">
                      <a:moveTo>
                        <a:pt x="40" y="0"/>
                      </a:moveTo>
                      <a:lnTo>
                        <a:pt x="79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0" name="Freeform 139"/>
                <p:cNvSpPr>
                  <a:spLocks/>
                </p:cNvSpPr>
                <p:nvPr/>
              </p:nvSpPr>
              <p:spPr bwMode="auto">
                <a:xfrm>
                  <a:off x="5799" y="1010"/>
                  <a:ext cx="40" cy="34"/>
                </a:xfrm>
                <a:custGeom>
                  <a:avLst/>
                  <a:gdLst>
                    <a:gd name="T0" fmla="*/ 40 w 80"/>
                    <a:gd name="T1" fmla="*/ 0 h 68"/>
                    <a:gd name="T2" fmla="*/ 80 w 80"/>
                    <a:gd name="T3" fmla="*/ 68 h 68"/>
                    <a:gd name="T4" fmla="*/ 0 w 80"/>
                    <a:gd name="T5" fmla="*/ 68 h 68"/>
                    <a:gd name="T6" fmla="*/ 40 w 80"/>
                    <a:gd name="T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68">
                      <a:moveTo>
                        <a:pt x="40" y="0"/>
                      </a:moveTo>
                      <a:lnTo>
                        <a:pt x="80" y="68"/>
                      </a:lnTo>
                      <a:lnTo>
                        <a:pt x="0" y="68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1" name="Freeform 140"/>
                <p:cNvSpPr>
                  <a:spLocks/>
                </p:cNvSpPr>
                <p:nvPr/>
              </p:nvSpPr>
              <p:spPr bwMode="auto">
                <a:xfrm>
                  <a:off x="5415" y="1033"/>
                  <a:ext cx="405" cy="26"/>
                </a:xfrm>
                <a:custGeom>
                  <a:avLst/>
                  <a:gdLst>
                    <a:gd name="T0" fmla="*/ 0 w 810"/>
                    <a:gd name="T1" fmla="*/ 51 h 51"/>
                    <a:gd name="T2" fmla="*/ 405 w 810"/>
                    <a:gd name="T3" fmla="*/ 12 h 51"/>
                    <a:gd name="T4" fmla="*/ 810 w 810"/>
                    <a:gd name="T5" fmla="*/ 0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0" h="51">
                      <a:moveTo>
                        <a:pt x="0" y="51"/>
                      </a:moveTo>
                      <a:lnTo>
                        <a:pt x="405" y="12"/>
                      </a:lnTo>
                      <a:lnTo>
                        <a:pt x="810" y="0"/>
                      </a:lnTo>
                    </a:path>
                  </a:pathLst>
                </a:cu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2" name="Freeform 141"/>
                <p:cNvSpPr>
                  <a:spLocks/>
                </p:cNvSpPr>
                <p:nvPr/>
              </p:nvSpPr>
              <p:spPr bwMode="auto">
                <a:xfrm>
                  <a:off x="1755" y="3670"/>
                  <a:ext cx="40" cy="35"/>
                </a:xfrm>
                <a:custGeom>
                  <a:avLst/>
                  <a:gdLst>
                    <a:gd name="T0" fmla="*/ 39 w 79"/>
                    <a:gd name="T1" fmla="*/ 70 h 70"/>
                    <a:gd name="T2" fmla="*/ 0 w 79"/>
                    <a:gd name="T3" fmla="*/ 0 h 70"/>
                    <a:gd name="T4" fmla="*/ 79 w 79"/>
                    <a:gd name="T5" fmla="*/ 0 h 70"/>
                    <a:gd name="T6" fmla="*/ 39 w 79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70">
                      <a:moveTo>
                        <a:pt x="39" y="70"/>
                      </a:moveTo>
                      <a:lnTo>
                        <a:pt x="0" y="0"/>
                      </a:lnTo>
                      <a:lnTo>
                        <a:pt x="79" y="0"/>
                      </a:lnTo>
                      <a:lnTo>
                        <a:pt x="39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3" name="Freeform 142"/>
                <p:cNvSpPr>
                  <a:spLocks/>
                </p:cNvSpPr>
                <p:nvPr/>
              </p:nvSpPr>
              <p:spPr bwMode="auto">
                <a:xfrm>
                  <a:off x="1957" y="3286"/>
                  <a:ext cx="40" cy="35"/>
                </a:xfrm>
                <a:custGeom>
                  <a:avLst/>
                  <a:gdLst>
                    <a:gd name="T0" fmla="*/ 40 w 79"/>
                    <a:gd name="T1" fmla="*/ 70 h 70"/>
                    <a:gd name="T2" fmla="*/ 0 w 79"/>
                    <a:gd name="T3" fmla="*/ 0 h 70"/>
                    <a:gd name="T4" fmla="*/ 79 w 79"/>
                    <a:gd name="T5" fmla="*/ 0 h 70"/>
                    <a:gd name="T6" fmla="*/ 40 w 79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79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4" name="Freeform 143"/>
                <p:cNvSpPr>
                  <a:spLocks/>
                </p:cNvSpPr>
                <p:nvPr/>
              </p:nvSpPr>
              <p:spPr bwMode="auto">
                <a:xfrm>
                  <a:off x="2159" y="2928"/>
                  <a:ext cx="40" cy="35"/>
                </a:xfrm>
                <a:custGeom>
                  <a:avLst/>
                  <a:gdLst>
                    <a:gd name="T0" fmla="*/ 40 w 79"/>
                    <a:gd name="T1" fmla="*/ 70 h 70"/>
                    <a:gd name="T2" fmla="*/ 0 w 79"/>
                    <a:gd name="T3" fmla="*/ 0 h 70"/>
                    <a:gd name="T4" fmla="*/ 79 w 79"/>
                    <a:gd name="T5" fmla="*/ 0 h 70"/>
                    <a:gd name="T6" fmla="*/ 40 w 79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79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5" name="Freeform 144"/>
                <p:cNvSpPr>
                  <a:spLocks/>
                </p:cNvSpPr>
                <p:nvPr/>
              </p:nvSpPr>
              <p:spPr bwMode="auto">
                <a:xfrm>
                  <a:off x="2362" y="2597"/>
                  <a:ext cx="40" cy="35"/>
                </a:xfrm>
                <a:custGeom>
                  <a:avLst/>
                  <a:gdLst>
                    <a:gd name="T0" fmla="*/ 40 w 80"/>
                    <a:gd name="T1" fmla="*/ 69 h 69"/>
                    <a:gd name="T2" fmla="*/ 0 w 80"/>
                    <a:gd name="T3" fmla="*/ 0 h 69"/>
                    <a:gd name="T4" fmla="*/ 80 w 80"/>
                    <a:gd name="T5" fmla="*/ 0 h 69"/>
                    <a:gd name="T6" fmla="*/ 40 w 80"/>
                    <a:gd name="T7" fmla="*/ 6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69">
                      <a:moveTo>
                        <a:pt x="40" y="69"/>
                      </a:moveTo>
                      <a:lnTo>
                        <a:pt x="0" y="0"/>
                      </a:lnTo>
                      <a:lnTo>
                        <a:pt x="80" y="0"/>
                      </a:lnTo>
                      <a:lnTo>
                        <a:pt x="40" y="69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6" name="Freeform 145"/>
                <p:cNvSpPr>
                  <a:spLocks/>
                </p:cNvSpPr>
                <p:nvPr/>
              </p:nvSpPr>
              <p:spPr bwMode="auto">
                <a:xfrm>
                  <a:off x="2564" y="2292"/>
                  <a:ext cx="40" cy="35"/>
                </a:xfrm>
                <a:custGeom>
                  <a:avLst/>
                  <a:gdLst>
                    <a:gd name="T0" fmla="*/ 40 w 80"/>
                    <a:gd name="T1" fmla="*/ 70 h 70"/>
                    <a:gd name="T2" fmla="*/ 0 w 80"/>
                    <a:gd name="T3" fmla="*/ 0 h 70"/>
                    <a:gd name="T4" fmla="*/ 80 w 80"/>
                    <a:gd name="T5" fmla="*/ 0 h 70"/>
                    <a:gd name="T6" fmla="*/ 40 w 80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80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7" name="Freeform 146"/>
                <p:cNvSpPr>
                  <a:spLocks/>
                </p:cNvSpPr>
                <p:nvPr/>
              </p:nvSpPr>
              <p:spPr bwMode="auto">
                <a:xfrm>
                  <a:off x="2766" y="2015"/>
                  <a:ext cx="40" cy="34"/>
                </a:xfrm>
                <a:custGeom>
                  <a:avLst/>
                  <a:gdLst>
                    <a:gd name="T0" fmla="*/ 39 w 79"/>
                    <a:gd name="T1" fmla="*/ 70 h 70"/>
                    <a:gd name="T2" fmla="*/ 0 w 79"/>
                    <a:gd name="T3" fmla="*/ 0 h 70"/>
                    <a:gd name="T4" fmla="*/ 79 w 79"/>
                    <a:gd name="T5" fmla="*/ 0 h 70"/>
                    <a:gd name="T6" fmla="*/ 39 w 79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70">
                      <a:moveTo>
                        <a:pt x="39" y="70"/>
                      </a:moveTo>
                      <a:lnTo>
                        <a:pt x="0" y="0"/>
                      </a:lnTo>
                      <a:lnTo>
                        <a:pt x="79" y="0"/>
                      </a:lnTo>
                      <a:lnTo>
                        <a:pt x="39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8" name="Freeform 147"/>
                <p:cNvSpPr>
                  <a:spLocks/>
                </p:cNvSpPr>
                <p:nvPr/>
              </p:nvSpPr>
              <p:spPr bwMode="auto">
                <a:xfrm>
                  <a:off x="2968" y="1763"/>
                  <a:ext cx="40" cy="35"/>
                </a:xfrm>
                <a:custGeom>
                  <a:avLst/>
                  <a:gdLst>
                    <a:gd name="T0" fmla="*/ 40 w 79"/>
                    <a:gd name="T1" fmla="*/ 70 h 70"/>
                    <a:gd name="T2" fmla="*/ 0 w 79"/>
                    <a:gd name="T3" fmla="*/ 0 h 70"/>
                    <a:gd name="T4" fmla="*/ 79 w 79"/>
                    <a:gd name="T5" fmla="*/ 0 h 70"/>
                    <a:gd name="T6" fmla="*/ 40 w 79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79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49" name="Freeform 148"/>
                <p:cNvSpPr>
                  <a:spLocks/>
                </p:cNvSpPr>
                <p:nvPr/>
              </p:nvSpPr>
              <p:spPr bwMode="auto">
                <a:xfrm>
                  <a:off x="3170" y="1537"/>
                  <a:ext cx="40" cy="35"/>
                </a:xfrm>
                <a:custGeom>
                  <a:avLst/>
                  <a:gdLst>
                    <a:gd name="T0" fmla="*/ 40 w 80"/>
                    <a:gd name="T1" fmla="*/ 69 h 69"/>
                    <a:gd name="T2" fmla="*/ 0 w 80"/>
                    <a:gd name="T3" fmla="*/ 0 h 69"/>
                    <a:gd name="T4" fmla="*/ 80 w 80"/>
                    <a:gd name="T5" fmla="*/ 0 h 69"/>
                    <a:gd name="T6" fmla="*/ 40 w 80"/>
                    <a:gd name="T7" fmla="*/ 6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69">
                      <a:moveTo>
                        <a:pt x="40" y="69"/>
                      </a:moveTo>
                      <a:lnTo>
                        <a:pt x="0" y="0"/>
                      </a:lnTo>
                      <a:lnTo>
                        <a:pt x="80" y="0"/>
                      </a:lnTo>
                      <a:lnTo>
                        <a:pt x="40" y="69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0" name="Freeform 149"/>
                <p:cNvSpPr>
                  <a:spLocks/>
                </p:cNvSpPr>
                <p:nvPr/>
              </p:nvSpPr>
              <p:spPr bwMode="auto">
                <a:xfrm>
                  <a:off x="3373" y="1339"/>
                  <a:ext cx="40" cy="34"/>
                </a:xfrm>
                <a:custGeom>
                  <a:avLst/>
                  <a:gdLst>
                    <a:gd name="T0" fmla="*/ 40 w 80"/>
                    <a:gd name="T1" fmla="*/ 70 h 70"/>
                    <a:gd name="T2" fmla="*/ 0 w 80"/>
                    <a:gd name="T3" fmla="*/ 0 h 70"/>
                    <a:gd name="T4" fmla="*/ 80 w 80"/>
                    <a:gd name="T5" fmla="*/ 0 h 70"/>
                    <a:gd name="T6" fmla="*/ 40 w 80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80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1" name="Freeform 150"/>
                <p:cNvSpPr>
                  <a:spLocks/>
                </p:cNvSpPr>
                <p:nvPr/>
              </p:nvSpPr>
              <p:spPr bwMode="auto">
                <a:xfrm>
                  <a:off x="3575" y="1166"/>
                  <a:ext cx="40" cy="35"/>
                </a:xfrm>
                <a:custGeom>
                  <a:avLst/>
                  <a:gdLst>
                    <a:gd name="T0" fmla="*/ 39 w 79"/>
                    <a:gd name="T1" fmla="*/ 70 h 70"/>
                    <a:gd name="T2" fmla="*/ 0 w 79"/>
                    <a:gd name="T3" fmla="*/ 0 h 70"/>
                    <a:gd name="T4" fmla="*/ 79 w 79"/>
                    <a:gd name="T5" fmla="*/ 0 h 70"/>
                    <a:gd name="T6" fmla="*/ 39 w 79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70">
                      <a:moveTo>
                        <a:pt x="39" y="70"/>
                      </a:moveTo>
                      <a:lnTo>
                        <a:pt x="0" y="0"/>
                      </a:lnTo>
                      <a:lnTo>
                        <a:pt x="79" y="0"/>
                      </a:lnTo>
                      <a:lnTo>
                        <a:pt x="39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2" name="Freeform 151"/>
                <p:cNvSpPr>
                  <a:spLocks/>
                </p:cNvSpPr>
                <p:nvPr/>
              </p:nvSpPr>
              <p:spPr bwMode="auto">
                <a:xfrm>
                  <a:off x="3777" y="1021"/>
                  <a:ext cx="40" cy="35"/>
                </a:xfrm>
                <a:custGeom>
                  <a:avLst/>
                  <a:gdLst>
                    <a:gd name="T0" fmla="*/ 40 w 79"/>
                    <a:gd name="T1" fmla="*/ 70 h 70"/>
                    <a:gd name="T2" fmla="*/ 0 w 79"/>
                    <a:gd name="T3" fmla="*/ 0 h 70"/>
                    <a:gd name="T4" fmla="*/ 79 w 79"/>
                    <a:gd name="T5" fmla="*/ 0 h 70"/>
                    <a:gd name="T6" fmla="*/ 40 w 79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79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3" name="Freeform 152"/>
                <p:cNvSpPr>
                  <a:spLocks/>
                </p:cNvSpPr>
                <p:nvPr/>
              </p:nvSpPr>
              <p:spPr bwMode="auto">
                <a:xfrm>
                  <a:off x="3979" y="902"/>
                  <a:ext cx="40" cy="35"/>
                </a:xfrm>
                <a:custGeom>
                  <a:avLst/>
                  <a:gdLst>
                    <a:gd name="T0" fmla="*/ 40 w 80"/>
                    <a:gd name="T1" fmla="*/ 70 h 70"/>
                    <a:gd name="T2" fmla="*/ 0 w 80"/>
                    <a:gd name="T3" fmla="*/ 0 h 70"/>
                    <a:gd name="T4" fmla="*/ 80 w 80"/>
                    <a:gd name="T5" fmla="*/ 0 h 70"/>
                    <a:gd name="T6" fmla="*/ 40 w 80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80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4" name="Freeform 153"/>
                <p:cNvSpPr>
                  <a:spLocks/>
                </p:cNvSpPr>
                <p:nvPr/>
              </p:nvSpPr>
              <p:spPr bwMode="auto">
                <a:xfrm>
                  <a:off x="4181" y="809"/>
                  <a:ext cx="40" cy="35"/>
                </a:xfrm>
                <a:custGeom>
                  <a:avLst/>
                  <a:gdLst>
                    <a:gd name="T0" fmla="*/ 40 w 80"/>
                    <a:gd name="T1" fmla="*/ 70 h 70"/>
                    <a:gd name="T2" fmla="*/ 0 w 80"/>
                    <a:gd name="T3" fmla="*/ 0 h 70"/>
                    <a:gd name="T4" fmla="*/ 80 w 80"/>
                    <a:gd name="T5" fmla="*/ 0 h 70"/>
                    <a:gd name="T6" fmla="*/ 40 w 80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80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5" name="Freeform 154"/>
                <p:cNvSpPr>
                  <a:spLocks/>
                </p:cNvSpPr>
                <p:nvPr/>
              </p:nvSpPr>
              <p:spPr bwMode="auto">
                <a:xfrm>
                  <a:off x="4384" y="742"/>
                  <a:ext cx="40" cy="35"/>
                </a:xfrm>
                <a:custGeom>
                  <a:avLst/>
                  <a:gdLst>
                    <a:gd name="T0" fmla="*/ 39 w 79"/>
                    <a:gd name="T1" fmla="*/ 70 h 70"/>
                    <a:gd name="T2" fmla="*/ 0 w 79"/>
                    <a:gd name="T3" fmla="*/ 0 h 70"/>
                    <a:gd name="T4" fmla="*/ 79 w 79"/>
                    <a:gd name="T5" fmla="*/ 0 h 70"/>
                    <a:gd name="T6" fmla="*/ 39 w 79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70">
                      <a:moveTo>
                        <a:pt x="39" y="70"/>
                      </a:moveTo>
                      <a:lnTo>
                        <a:pt x="0" y="0"/>
                      </a:lnTo>
                      <a:lnTo>
                        <a:pt x="79" y="0"/>
                      </a:lnTo>
                      <a:lnTo>
                        <a:pt x="39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6" name="Freeform 155"/>
                <p:cNvSpPr>
                  <a:spLocks/>
                </p:cNvSpPr>
                <p:nvPr/>
              </p:nvSpPr>
              <p:spPr bwMode="auto">
                <a:xfrm>
                  <a:off x="4586" y="703"/>
                  <a:ext cx="40" cy="35"/>
                </a:xfrm>
                <a:custGeom>
                  <a:avLst/>
                  <a:gdLst>
                    <a:gd name="T0" fmla="*/ 40 w 79"/>
                    <a:gd name="T1" fmla="*/ 70 h 70"/>
                    <a:gd name="T2" fmla="*/ 0 w 79"/>
                    <a:gd name="T3" fmla="*/ 0 h 70"/>
                    <a:gd name="T4" fmla="*/ 79 w 79"/>
                    <a:gd name="T5" fmla="*/ 0 h 70"/>
                    <a:gd name="T6" fmla="*/ 40 w 79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79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7" name="Freeform 156"/>
                <p:cNvSpPr>
                  <a:spLocks/>
                </p:cNvSpPr>
                <p:nvPr/>
              </p:nvSpPr>
              <p:spPr bwMode="auto">
                <a:xfrm>
                  <a:off x="4788" y="690"/>
                  <a:ext cx="40" cy="35"/>
                </a:xfrm>
                <a:custGeom>
                  <a:avLst/>
                  <a:gdLst>
                    <a:gd name="T0" fmla="*/ 40 w 79"/>
                    <a:gd name="T1" fmla="*/ 70 h 70"/>
                    <a:gd name="T2" fmla="*/ 0 w 79"/>
                    <a:gd name="T3" fmla="*/ 0 h 70"/>
                    <a:gd name="T4" fmla="*/ 79 w 79"/>
                    <a:gd name="T5" fmla="*/ 0 h 70"/>
                    <a:gd name="T6" fmla="*/ 40 w 79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79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8" name="Freeform 157"/>
                <p:cNvSpPr>
                  <a:spLocks/>
                </p:cNvSpPr>
                <p:nvPr/>
              </p:nvSpPr>
              <p:spPr bwMode="auto">
                <a:xfrm>
                  <a:off x="4990" y="703"/>
                  <a:ext cx="40" cy="35"/>
                </a:xfrm>
                <a:custGeom>
                  <a:avLst/>
                  <a:gdLst>
                    <a:gd name="T0" fmla="*/ 40 w 80"/>
                    <a:gd name="T1" fmla="*/ 70 h 70"/>
                    <a:gd name="T2" fmla="*/ 0 w 80"/>
                    <a:gd name="T3" fmla="*/ 0 h 70"/>
                    <a:gd name="T4" fmla="*/ 80 w 80"/>
                    <a:gd name="T5" fmla="*/ 0 h 70"/>
                    <a:gd name="T6" fmla="*/ 40 w 80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80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59" name="Freeform 158"/>
                <p:cNvSpPr>
                  <a:spLocks/>
                </p:cNvSpPr>
                <p:nvPr/>
              </p:nvSpPr>
              <p:spPr bwMode="auto">
                <a:xfrm>
                  <a:off x="5192" y="742"/>
                  <a:ext cx="40" cy="35"/>
                </a:xfrm>
                <a:custGeom>
                  <a:avLst/>
                  <a:gdLst>
                    <a:gd name="T0" fmla="*/ 40 w 80"/>
                    <a:gd name="T1" fmla="*/ 70 h 70"/>
                    <a:gd name="T2" fmla="*/ 0 w 80"/>
                    <a:gd name="T3" fmla="*/ 0 h 70"/>
                    <a:gd name="T4" fmla="*/ 80 w 80"/>
                    <a:gd name="T5" fmla="*/ 0 h 70"/>
                    <a:gd name="T6" fmla="*/ 40 w 80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80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0" name="Freeform 159"/>
                <p:cNvSpPr>
                  <a:spLocks/>
                </p:cNvSpPr>
                <p:nvPr/>
              </p:nvSpPr>
              <p:spPr bwMode="auto">
                <a:xfrm>
                  <a:off x="5395" y="809"/>
                  <a:ext cx="40" cy="35"/>
                </a:xfrm>
                <a:custGeom>
                  <a:avLst/>
                  <a:gdLst>
                    <a:gd name="T0" fmla="*/ 39 w 79"/>
                    <a:gd name="T1" fmla="*/ 70 h 70"/>
                    <a:gd name="T2" fmla="*/ 0 w 79"/>
                    <a:gd name="T3" fmla="*/ 0 h 70"/>
                    <a:gd name="T4" fmla="*/ 79 w 79"/>
                    <a:gd name="T5" fmla="*/ 0 h 70"/>
                    <a:gd name="T6" fmla="*/ 39 w 79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70">
                      <a:moveTo>
                        <a:pt x="39" y="70"/>
                      </a:moveTo>
                      <a:lnTo>
                        <a:pt x="0" y="0"/>
                      </a:lnTo>
                      <a:lnTo>
                        <a:pt x="79" y="0"/>
                      </a:lnTo>
                      <a:lnTo>
                        <a:pt x="39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1" name="Freeform 160"/>
                <p:cNvSpPr>
                  <a:spLocks/>
                </p:cNvSpPr>
                <p:nvPr/>
              </p:nvSpPr>
              <p:spPr bwMode="auto">
                <a:xfrm>
                  <a:off x="1776" y="702"/>
                  <a:ext cx="3639" cy="2979"/>
                </a:xfrm>
                <a:custGeom>
                  <a:avLst/>
                  <a:gdLst>
                    <a:gd name="T0" fmla="*/ 0 w 7278"/>
                    <a:gd name="T1" fmla="*/ 5960 h 5960"/>
                    <a:gd name="T2" fmla="*/ 404 w 7278"/>
                    <a:gd name="T3" fmla="*/ 5192 h 5960"/>
                    <a:gd name="T4" fmla="*/ 808 w 7278"/>
                    <a:gd name="T5" fmla="*/ 4477 h 5960"/>
                    <a:gd name="T6" fmla="*/ 1212 w 7278"/>
                    <a:gd name="T7" fmla="*/ 3815 h 5960"/>
                    <a:gd name="T8" fmla="*/ 1616 w 7278"/>
                    <a:gd name="T9" fmla="*/ 3206 h 5960"/>
                    <a:gd name="T10" fmla="*/ 2022 w 7278"/>
                    <a:gd name="T11" fmla="*/ 2649 h 5960"/>
                    <a:gd name="T12" fmla="*/ 2426 w 7278"/>
                    <a:gd name="T13" fmla="*/ 2147 h 5960"/>
                    <a:gd name="T14" fmla="*/ 2830 w 7278"/>
                    <a:gd name="T15" fmla="*/ 1696 h 5960"/>
                    <a:gd name="T16" fmla="*/ 3234 w 7278"/>
                    <a:gd name="T17" fmla="*/ 1299 h 5960"/>
                    <a:gd name="T18" fmla="*/ 3638 w 7278"/>
                    <a:gd name="T19" fmla="*/ 955 h 5960"/>
                    <a:gd name="T20" fmla="*/ 4044 w 7278"/>
                    <a:gd name="T21" fmla="*/ 664 h 5960"/>
                    <a:gd name="T22" fmla="*/ 4448 w 7278"/>
                    <a:gd name="T23" fmla="*/ 424 h 5960"/>
                    <a:gd name="T24" fmla="*/ 4852 w 7278"/>
                    <a:gd name="T25" fmla="*/ 240 h 5960"/>
                    <a:gd name="T26" fmla="*/ 5256 w 7278"/>
                    <a:gd name="T27" fmla="*/ 107 h 5960"/>
                    <a:gd name="T28" fmla="*/ 5661 w 7278"/>
                    <a:gd name="T29" fmla="*/ 27 h 5960"/>
                    <a:gd name="T30" fmla="*/ 6066 w 7278"/>
                    <a:gd name="T31" fmla="*/ 0 h 5960"/>
                    <a:gd name="T32" fmla="*/ 6470 w 7278"/>
                    <a:gd name="T33" fmla="*/ 27 h 5960"/>
                    <a:gd name="T34" fmla="*/ 6874 w 7278"/>
                    <a:gd name="T35" fmla="*/ 107 h 5960"/>
                    <a:gd name="T36" fmla="*/ 7278 w 7278"/>
                    <a:gd name="T37" fmla="*/ 240 h 5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278" h="5960">
                      <a:moveTo>
                        <a:pt x="0" y="5960"/>
                      </a:moveTo>
                      <a:lnTo>
                        <a:pt x="404" y="5192"/>
                      </a:lnTo>
                      <a:lnTo>
                        <a:pt x="808" y="4477"/>
                      </a:lnTo>
                      <a:lnTo>
                        <a:pt x="1212" y="3815"/>
                      </a:lnTo>
                      <a:lnTo>
                        <a:pt x="1616" y="3206"/>
                      </a:lnTo>
                      <a:lnTo>
                        <a:pt x="2022" y="2649"/>
                      </a:lnTo>
                      <a:lnTo>
                        <a:pt x="2426" y="2147"/>
                      </a:lnTo>
                      <a:lnTo>
                        <a:pt x="2830" y="1696"/>
                      </a:lnTo>
                      <a:lnTo>
                        <a:pt x="3234" y="1299"/>
                      </a:lnTo>
                      <a:lnTo>
                        <a:pt x="3638" y="955"/>
                      </a:lnTo>
                      <a:lnTo>
                        <a:pt x="4044" y="664"/>
                      </a:lnTo>
                      <a:lnTo>
                        <a:pt x="4448" y="424"/>
                      </a:lnTo>
                      <a:lnTo>
                        <a:pt x="4852" y="240"/>
                      </a:lnTo>
                      <a:lnTo>
                        <a:pt x="5256" y="107"/>
                      </a:lnTo>
                      <a:lnTo>
                        <a:pt x="5661" y="27"/>
                      </a:lnTo>
                      <a:lnTo>
                        <a:pt x="6066" y="0"/>
                      </a:lnTo>
                      <a:lnTo>
                        <a:pt x="6470" y="27"/>
                      </a:lnTo>
                      <a:lnTo>
                        <a:pt x="6874" y="107"/>
                      </a:lnTo>
                      <a:lnTo>
                        <a:pt x="7278" y="240"/>
                      </a:lnTo>
                    </a:path>
                  </a:pathLst>
                </a:custGeom>
                <a:noFill/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2" name="Freeform 161"/>
                <p:cNvSpPr>
                  <a:spLocks/>
                </p:cNvSpPr>
                <p:nvPr/>
              </p:nvSpPr>
              <p:spPr bwMode="auto">
                <a:xfrm>
                  <a:off x="5597" y="902"/>
                  <a:ext cx="40" cy="35"/>
                </a:xfrm>
                <a:custGeom>
                  <a:avLst/>
                  <a:gdLst>
                    <a:gd name="T0" fmla="*/ 40 w 79"/>
                    <a:gd name="T1" fmla="*/ 70 h 70"/>
                    <a:gd name="T2" fmla="*/ 0 w 79"/>
                    <a:gd name="T3" fmla="*/ 0 h 70"/>
                    <a:gd name="T4" fmla="*/ 79 w 79"/>
                    <a:gd name="T5" fmla="*/ 0 h 70"/>
                    <a:gd name="T6" fmla="*/ 40 w 79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9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79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3" name="Freeform 162"/>
                <p:cNvSpPr>
                  <a:spLocks/>
                </p:cNvSpPr>
                <p:nvPr/>
              </p:nvSpPr>
              <p:spPr bwMode="auto">
                <a:xfrm>
                  <a:off x="5799" y="1021"/>
                  <a:ext cx="40" cy="35"/>
                </a:xfrm>
                <a:custGeom>
                  <a:avLst/>
                  <a:gdLst>
                    <a:gd name="T0" fmla="*/ 40 w 80"/>
                    <a:gd name="T1" fmla="*/ 70 h 70"/>
                    <a:gd name="T2" fmla="*/ 0 w 80"/>
                    <a:gd name="T3" fmla="*/ 0 h 70"/>
                    <a:gd name="T4" fmla="*/ 80 w 80"/>
                    <a:gd name="T5" fmla="*/ 0 h 70"/>
                    <a:gd name="T6" fmla="*/ 40 w 80"/>
                    <a:gd name="T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70">
                      <a:moveTo>
                        <a:pt x="40" y="70"/>
                      </a:moveTo>
                      <a:lnTo>
                        <a:pt x="0" y="0"/>
                      </a:lnTo>
                      <a:lnTo>
                        <a:pt x="80" y="0"/>
                      </a:lnTo>
                      <a:lnTo>
                        <a:pt x="40" y="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4" name="Freeform 163"/>
                <p:cNvSpPr>
                  <a:spLocks/>
                </p:cNvSpPr>
                <p:nvPr/>
              </p:nvSpPr>
              <p:spPr bwMode="auto">
                <a:xfrm>
                  <a:off x="5415" y="821"/>
                  <a:ext cx="405" cy="212"/>
                </a:xfrm>
                <a:custGeom>
                  <a:avLst/>
                  <a:gdLst>
                    <a:gd name="T0" fmla="*/ 0 w 810"/>
                    <a:gd name="T1" fmla="*/ 0 h 424"/>
                    <a:gd name="T2" fmla="*/ 405 w 810"/>
                    <a:gd name="T3" fmla="*/ 184 h 424"/>
                    <a:gd name="T4" fmla="*/ 810 w 810"/>
                    <a:gd name="T5" fmla="*/ 424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810" h="424">
                      <a:moveTo>
                        <a:pt x="0" y="0"/>
                      </a:moveTo>
                      <a:lnTo>
                        <a:pt x="405" y="184"/>
                      </a:lnTo>
                      <a:lnTo>
                        <a:pt x="810" y="424"/>
                      </a:lnTo>
                    </a:path>
                  </a:pathLst>
                </a:custGeom>
                <a:noFill/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5" name="Rectangle 164"/>
                <p:cNvSpPr>
                  <a:spLocks noChangeArrowheads="1"/>
                </p:cNvSpPr>
                <p:nvPr/>
              </p:nvSpPr>
              <p:spPr bwMode="auto">
                <a:xfrm>
                  <a:off x="4214" y="2653"/>
                  <a:ext cx="1380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d=0, intermediate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6" name="Line 165"/>
                <p:cNvSpPr>
                  <a:spLocks noChangeShapeType="1"/>
                </p:cNvSpPr>
                <p:nvPr/>
              </p:nvSpPr>
              <p:spPr bwMode="auto">
                <a:xfrm>
                  <a:off x="3782" y="2749"/>
                  <a:ext cx="32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7" name="Oval 166"/>
                <p:cNvSpPr>
                  <a:spLocks noChangeArrowheads="1"/>
                </p:cNvSpPr>
                <p:nvPr/>
              </p:nvSpPr>
              <p:spPr bwMode="auto">
                <a:xfrm>
                  <a:off x="3887" y="2692"/>
                  <a:ext cx="115" cy="115"/>
                </a:xfrm>
                <a:prstGeom prst="ellipse">
                  <a:avLst/>
                </a:prstGeom>
                <a:solidFill>
                  <a:srgbClr val="000000"/>
                </a:solidFill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68" name="Rectangle 167"/>
                <p:cNvSpPr>
                  <a:spLocks noChangeArrowheads="1"/>
                </p:cNvSpPr>
                <p:nvPr/>
              </p:nvSpPr>
              <p:spPr bwMode="auto">
                <a:xfrm>
                  <a:off x="4214" y="2870"/>
                  <a:ext cx="1133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Arial" panose="020B0604020202020204" pitchFamily="34" charset="0"/>
                    </a:rPr>
                    <a:t>d=a, dominant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9" name="Line 168"/>
                <p:cNvSpPr>
                  <a:spLocks noChangeShapeType="1"/>
                </p:cNvSpPr>
                <p:nvPr/>
              </p:nvSpPr>
              <p:spPr bwMode="auto">
                <a:xfrm>
                  <a:off x="3782" y="2966"/>
                  <a:ext cx="324" cy="0"/>
                </a:xfrm>
                <a:prstGeom prst="line">
                  <a:avLst/>
                </a:prstGeom>
                <a:noFill/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0" name="Freeform 169"/>
                <p:cNvSpPr>
                  <a:spLocks/>
                </p:cNvSpPr>
                <p:nvPr/>
              </p:nvSpPr>
              <p:spPr bwMode="auto">
                <a:xfrm>
                  <a:off x="3893" y="2907"/>
                  <a:ext cx="100" cy="87"/>
                </a:xfrm>
                <a:custGeom>
                  <a:avLst/>
                  <a:gdLst>
                    <a:gd name="T0" fmla="*/ 100 w 200"/>
                    <a:gd name="T1" fmla="*/ 0 h 173"/>
                    <a:gd name="T2" fmla="*/ 200 w 200"/>
                    <a:gd name="T3" fmla="*/ 173 h 173"/>
                    <a:gd name="T4" fmla="*/ 0 w 200"/>
                    <a:gd name="T5" fmla="*/ 173 h 173"/>
                    <a:gd name="T6" fmla="*/ 100 w 200"/>
                    <a:gd name="T7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0" h="173">
                      <a:moveTo>
                        <a:pt x="100" y="0"/>
                      </a:moveTo>
                      <a:lnTo>
                        <a:pt x="200" y="173"/>
                      </a:lnTo>
                      <a:lnTo>
                        <a:pt x="0" y="173"/>
                      </a:lnTo>
                      <a:lnTo>
                        <a:pt x="10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3338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1" name="Rectangle 170"/>
                <p:cNvSpPr>
                  <a:spLocks noChangeArrowheads="1"/>
                </p:cNvSpPr>
                <p:nvPr/>
              </p:nvSpPr>
              <p:spPr bwMode="auto">
                <a:xfrm>
                  <a:off x="4214" y="3086"/>
                  <a:ext cx="1578" cy="2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800080"/>
                      </a:solidFill>
                      <a:effectLst/>
                      <a:latin typeface="Arial" panose="020B0604020202020204" pitchFamily="34" charset="0"/>
                    </a:rPr>
                    <a:t>d=2a, </a:t>
                  </a:r>
                  <a:r>
                    <a:rPr kumimoji="0" lang="en-GB" altLang="en-US" sz="2200" b="0" i="0" u="none" strike="noStrike" cap="none" normalizeH="0" baseline="0" dirty="0" err="1">
                      <a:ln>
                        <a:noFill/>
                      </a:ln>
                      <a:solidFill>
                        <a:srgbClr val="800080"/>
                      </a:solidFill>
                      <a:effectLst/>
                      <a:latin typeface="Arial" panose="020B0604020202020204" pitchFamily="34" charset="0"/>
                    </a:rPr>
                    <a:t>overdominant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2" name="Line 171"/>
                <p:cNvSpPr>
                  <a:spLocks noChangeShapeType="1"/>
                </p:cNvSpPr>
                <p:nvPr/>
              </p:nvSpPr>
              <p:spPr bwMode="auto">
                <a:xfrm>
                  <a:off x="3782" y="3182"/>
                  <a:ext cx="324" cy="0"/>
                </a:xfrm>
                <a:prstGeom prst="line">
                  <a:avLst/>
                </a:prstGeom>
                <a:noFill/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3" name="Freeform 172"/>
                <p:cNvSpPr>
                  <a:spLocks/>
                </p:cNvSpPr>
                <p:nvPr/>
              </p:nvSpPr>
              <p:spPr bwMode="auto">
                <a:xfrm>
                  <a:off x="3893" y="3152"/>
                  <a:ext cx="100" cy="87"/>
                </a:xfrm>
                <a:custGeom>
                  <a:avLst/>
                  <a:gdLst>
                    <a:gd name="T0" fmla="*/ 100 w 200"/>
                    <a:gd name="T1" fmla="*/ 174 h 174"/>
                    <a:gd name="T2" fmla="*/ 0 w 200"/>
                    <a:gd name="T3" fmla="*/ 0 h 174"/>
                    <a:gd name="T4" fmla="*/ 200 w 200"/>
                    <a:gd name="T5" fmla="*/ 0 h 174"/>
                    <a:gd name="T6" fmla="*/ 100 w 200"/>
                    <a:gd name="T7" fmla="*/ 174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0" h="174">
                      <a:moveTo>
                        <a:pt x="100" y="174"/>
                      </a:moveTo>
                      <a:lnTo>
                        <a:pt x="0" y="0"/>
                      </a:lnTo>
                      <a:lnTo>
                        <a:pt x="200" y="0"/>
                      </a:lnTo>
                      <a:lnTo>
                        <a:pt x="100" y="174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5" name="Line 174"/>
                <p:cNvSpPr>
                  <a:spLocks noChangeShapeType="1"/>
                </p:cNvSpPr>
                <p:nvPr/>
              </p:nvSpPr>
              <p:spPr bwMode="auto">
                <a:xfrm>
                  <a:off x="1776" y="2357"/>
                  <a:ext cx="202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6" name="Freeform 175"/>
                <p:cNvSpPr>
                  <a:spLocks/>
                </p:cNvSpPr>
                <p:nvPr/>
              </p:nvSpPr>
              <p:spPr bwMode="auto">
                <a:xfrm>
                  <a:off x="3585" y="2325"/>
                  <a:ext cx="213" cy="64"/>
                </a:xfrm>
                <a:custGeom>
                  <a:avLst/>
                  <a:gdLst>
                    <a:gd name="T0" fmla="*/ 256 w 256"/>
                    <a:gd name="T1" fmla="*/ 38 h 76"/>
                    <a:gd name="T2" fmla="*/ 0 w 256"/>
                    <a:gd name="T3" fmla="*/ 76 h 76"/>
                    <a:gd name="T4" fmla="*/ 0 w 256"/>
                    <a:gd name="T5" fmla="*/ 0 h 76"/>
                    <a:gd name="T6" fmla="*/ 256 w 256"/>
                    <a:gd name="T7" fmla="*/ 38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6" h="76">
                      <a:moveTo>
                        <a:pt x="256" y="38"/>
                      </a:moveTo>
                      <a:lnTo>
                        <a:pt x="0" y="76"/>
                      </a:lnTo>
                      <a:lnTo>
                        <a:pt x="0" y="0"/>
                      </a:lnTo>
                      <a:lnTo>
                        <a:pt x="256" y="3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7" name="Freeform 176"/>
                <p:cNvSpPr>
                  <a:spLocks/>
                </p:cNvSpPr>
                <p:nvPr/>
              </p:nvSpPr>
              <p:spPr bwMode="auto">
                <a:xfrm>
                  <a:off x="3585" y="2325"/>
                  <a:ext cx="213" cy="64"/>
                </a:xfrm>
                <a:custGeom>
                  <a:avLst/>
                  <a:gdLst>
                    <a:gd name="T0" fmla="*/ 426 w 426"/>
                    <a:gd name="T1" fmla="*/ 63 h 126"/>
                    <a:gd name="T2" fmla="*/ 0 w 426"/>
                    <a:gd name="T3" fmla="*/ 126 h 126"/>
                    <a:gd name="T4" fmla="*/ 0 w 426"/>
                    <a:gd name="T5" fmla="*/ 0 h 126"/>
                    <a:gd name="T6" fmla="*/ 426 w 426"/>
                    <a:gd name="T7" fmla="*/ 63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26" h="126">
                      <a:moveTo>
                        <a:pt x="426" y="63"/>
                      </a:moveTo>
                      <a:lnTo>
                        <a:pt x="0" y="126"/>
                      </a:lnTo>
                      <a:lnTo>
                        <a:pt x="0" y="0"/>
                      </a:lnTo>
                      <a:lnTo>
                        <a:pt x="426" y="6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8" name="Line 177"/>
                <p:cNvSpPr>
                  <a:spLocks noChangeShapeType="1"/>
                </p:cNvSpPr>
                <p:nvPr/>
              </p:nvSpPr>
              <p:spPr bwMode="auto">
                <a:xfrm>
                  <a:off x="3798" y="2357"/>
                  <a:ext cx="0" cy="1324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79" name="Freeform 178"/>
                <p:cNvSpPr>
                  <a:spLocks/>
                </p:cNvSpPr>
                <p:nvPr/>
              </p:nvSpPr>
              <p:spPr bwMode="auto">
                <a:xfrm>
                  <a:off x="3766" y="3469"/>
                  <a:ext cx="63" cy="212"/>
                </a:xfrm>
                <a:custGeom>
                  <a:avLst/>
                  <a:gdLst>
                    <a:gd name="T0" fmla="*/ 38 w 76"/>
                    <a:gd name="T1" fmla="*/ 256 h 256"/>
                    <a:gd name="T2" fmla="*/ 0 w 76"/>
                    <a:gd name="T3" fmla="*/ 0 h 256"/>
                    <a:gd name="T4" fmla="*/ 76 w 76"/>
                    <a:gd name="T5" fmla="*/ 0 h 256"/>
                    <a:gd name="T6" fmla="*/ 38 w 76"/>
                    <a:gd name="T7" fmla="*/ 256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6" h="256">
                      <a:moveTo>
                        <a:pt x="38" y="256"/>
                      </a:moveTo>
                      <a:lnTo>
                        <a:pt x="0" y="0"/>
                      </a:lnTo>
                      <a:lnTo>
                        <a:pt x="76" y="0"/>
                      </a:lnTo>
                      <a:lnTo>
                        <a:pt x="38" y="25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0" name="Freeform 179"/>
                <p:cNvSpPr>
                  <a:spLocks/>
                </p:cNvSpPr>
                <p:nvPr/>
              </p:nvSpPr>
              <p:spPr bwMode="auto">
                <a:xfrm>
                  <a:off x="3766" y="3469"/>
                  <a:ext cx="63" cy="212"/>
                </a:xfrm>
                <a:custGeom>
                  <a:avLst/>
                  <a:gdLst>
                    <a:gd name="T0" fmla="*/ 63 w 126"/>
                    <a:gd name="T1" fmla="*/ 426 h 426"/>
                    <a:gd name="T2" fmla="*/ 0 w 126"/>
                    <a:gd name="T3" fmla="*/ 0 h 426"/>
                    <a:gd name="T4" fmla="*/ 126 w 126"/>
                    <a:gd name="T5" fmla="*/ 0 h 426"/>
                    <a:gd name="T6" fmla="*/ 63 w 126"/>
                    <a:gd name="T7" fmla="*/ 42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6" h="426">
                      <a:moveTo>
                        <a:pt x="63" y="426"/>
                      </a:moveTo>
                      <a:lnTo>
                        <a:pt x="0" y="0"/>
                      </a:lnTo>
                      <a:lnTo>
                        <a:pt x="126" y="0"/>
                      </a:lnTo>
                      <a:lnTo>
                        <a:pt x="63" y="4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1" name="Line 180"/>
                <p:cNvSpPr>
                  <a:spLocks noChangeShapeType="1"/>
                </p:cNvSpPr>
                <p:nvPr/>
              </p:nvSpPr>
              <p:spPr bwMode="auto">
                <a:xfrm>
                  <a:off x="1776" y="1695"/>
                  <a:ext cx="2022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2" name="Freeform 181"/>
                <p:cNvSpPr>
                  <a:spLocks/>
                </p:cNvSpPr>
                <p:nvPr/>
              </p:nvSpPr>
              <p:spPr bwMode="auto">
                <a:xfrm>
                  <a:off x="3585" y="1664"/>
                  <a:ext cx="213" cy="63"/>
                </a:xfrm>
                <a:custGeom>
                  <a:avLst/>
                  <a:gdLst>
                    <a:gd name="T0" fmla="*/ 256 w 256"/>
                    <a:gd name="T1" fmla="*/ 38 h 76"/>
                    <a:gd name="T2" fmla="*/ 0 w 256"/>
                    <a:gd name="T3" fmla="*/ 76 h 76"/>
                    <a:gd name="T4" fmla="*/ 0 w 256"/>
                    <a:gd name="T5" fmla="*/ 0 h 76"/>
                    <a:gd name="T6" fmla="*/ 256 w 256"/>
                    <a:gd name="T7" fmla="*/ 38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6" h="76">
                      <a:moveTo>
                        <a:pt x="256" y="38"/>
                      </a:moveTo>
                      <a:lnTo>
                        <a:pt x="0" y="76"/>
                      </a:lnTo>
                      <a:lnTo>
                        <a:pt x="0" y="0"/>
                      </a:lnTo>
                      <a:lnTo>
                        <a:pt x="256" y="38"/>
                      </a:ln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3" name="Freeform 182"/>
                <p:cNvSpPr>
                  <a:spLocks/>
                </p:cNvSpPr>
                <p:nvPr/>
              </p:nvSpPr>
              <p:spPr bwMode="auto">
                <a:xfrm>
                  <a:off x="3585" y="1664"/>
                  <a:ext cx="213" cy="63"/>
                </a:xfrm>
                <a:custGeom>
                  <a:avLst/>
                  <a:gdLst>
                    <a:gd name="T0" fmla="*/ 426 w 426"/>
                    <a:gd name="T1" fmla="*/ 63 h 127"/>
                    <a:gd name="T2" fmla="*/ 0 w 426"/>
                    <a:gd name="T3" fmla="*/ 127 h 127"/>
                    <a:gd name="T4" fmla="*/ 0 w 426"/>
                    <a:gd name="T5" fmla="*/ 0 h 127"/>
                    <a:gd name="T6" fmla="*/ 426 w 426"/>
                    <a:gd name="T7" fmla="*/ 63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26" h="127">
                      <a:moveTo>
                        <a:pt x="426" y="63"/>
                      </a:moveTo>
                      <a:lnTo>
                        <a:pt x="0" y="127"/>
                      </a:lnTo>
                      <a:lnTo>
                        <a:pt x="0" y="0"/>
                      </a:lnTo>
                      <a:lnTo>
                        <a:pt x="426" y="6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4" name="Line 183"/>
                <p:cNvSpPr>
                  <a:spLocks noChangeShapeType="1"/>
                </p:cNvSpPr>
                <p:nvPr/>
              </p:nvSpPr>
              <p:spPr bwMode="auto">
                <a:xfrm>
                  <a:off x="3798" y="702"/>
                  <a:ext cx="0" cy="2979"/>
                </a:xfrm>
                <a:prstGeom prst="line">
                  <a:avLst/>
                </a:prstGeom>
                <a:noFill/>
                <a:ln w="0">
                  <a:solidFill>
                    <a:srgbClr val="808080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5" name="Freeform 184"/>
                <p:cNvSpPr>
                  <a:spLocks/>
                </p:cNvSpPr>
                <p:nvPr/>
              </p:nvSpPr>
              <p:spPr bwMode="auto">
                <a:xfrm>
                  <a:off x="3766" y="3469"/>
                  <a:ext cx="63" cy="212"/>
                </a:xfrm>
                <a:custGeom>
                  <a:avLst/>
                  <a:gdLst>
                    <a:gd name="T0" fmla="*/ 38 w 76"/>
                    <a:gd name="T1" fmla="*/ 256 h 256"/>
                    <a:gd name="T2" fmla="*/ 0 w 76"/>
                    <a:gd name="T3" fmla="*/ 0 h 256"/>
                    <a:gd name="T4" fmla="*/ 76 w 76"/>
                    <a:gd name="T5" fmla="*/ 0 h 256"/>
                    <a:gd name="T6" fmla="*/ 38 w 76"/>
                    <a:gd name="T7" fmla="*/ 256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6" h="256">
                      <a:moveTo>
                        <a:pt x="38" y="256"/>
                      </a:moveTo>
                      <a:lnTo>
                        <a:pt x="0" y="0"/>
                      </a:lnTo>
                      <a:lnTo>
                        <a:pt x="76" y="0"/>
                      </a:lnTo>
                      <a:lnTo>
                        <a:pt x="38" y="256"/>
                      </a:lnTo>
                    </a:path>
                  </a:pathLst>
                </a:custGeom>
                <a:noFill/>
                <a:ln w="0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6" name="Freeform 185"/>
                <p:cNvSpPr>
                  <a:spLocks/>
                </p:cNvSpPr>
                <p:nvPr/>
              </p:nvSpPr>
              <p:spPr bwMode="auto">
                <a:xfrm>
                  <a:off x="3766" y="3469"/>
                  <a:ext cx="63" cy="212"/>
                </a:xfrm>
                <a:custGeom>
                  <a:avLst/>
                  <a:gdLst>
                    <a:gd name="T0" fmla="*/ 63 w 126"/>
                    <a:gd name="T1" fmla="*/ 426 h 426"/>
                    <a:gd name="T2" fmla="*/ 0 w 126"/>
                    <a:gd name="T3" fmla="*/ 0 h 426"/>
                    <a:gd name="T4" fmla="*/ 126 w 126"/>
                    <a:gd name="T5" fmla="*/ 0 h 426"/>
                    <a:gd name="T6" fmla="*/ 63 w 126"/>
                    <a:gd name="T7" fmla="*/ 42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6" h="426">
                      <a:moveTo>
                        <a:pt x="63" y="426"/>
                      </a:moveTo>
                      <a:lnTo>
                        <a:pt x="0" y="0"/>
                      </a:lnTo>
                      <a:lnTo>
                        <a:pt x="126" y="0"/>
                      </a:lnTo>
                      <a:lnTo>
                        <a:pt x="63" y="426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0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7" name="Line 186"/>
                <p:cNvSpPr>
                  <a:spLocks noChangeShapeType="1"/>
                </p:cNvSpPr>
                <p:nvPr/>
              </p:nvSpPr>
              <p:spPr bwMode="auto">
                <a:xfrm>
                  <a:off x="5415" y="1059"/>
                  <a:ext cx="0" cy="2622"/>
                </a:xfrm>
                <a:prstGeom prst="line">
                  <a:avLst/>
                </a:prstGeom>
                <a:noFill/>
                <a:ln w="0">
                  <a:solidFill>
                    <a:srgbClr val="0000FF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8" name="Freeform 187"/>
                <p:cNvSpPr>
                  <a:spLocks/>
                </p:cNvSpPr>
                <p:nvPr/>
              </p:nvSpPr>
              <p:spPr bwMode="auto">
                <a:xfrm>
                  <a:off x="5383" y="3469"/>
                  <a:ext cx="63" cy="212"/>
                </a:xfrm>
                <a:custGeom>
                  <a:avLst/>
                  <a:gdLst>
                    <a:gd name="T0" fmla="*/ 38 w 76"/>
                    <a:gd name="T1" fmla="*/ 256 h 256"/>
                    <a:gd name="T2" fmla="*/ 0 w 76"/>
                    <a:gd name="T3" fmla="*/ 0 h 256"/>
                    <a:gd name="T4" fmla="*/ 76 w 76"/>
                    <a:gd name="T5" fmla="*/ 0 h 256"/>
                    <a:gd name="T6" fmla="*/ 38 w 76"/>
                    <a:gd name="T7" fmla="*/ 256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6" h="256">
                      <a:moveTo>
                        <a:pt x="38" y="256"/>
                      </a:moveTo>
                      <a:lnTo>
                        <a:pt x="0" y="0"/>
                      </a:lnTo>
                      <a:lnTo>
                        <a:pt x="76" y="0"/>
                      </a:lnTo>
                      <a:lnTo>
                        <a:pt x="38" y="256"/>
                      </a:lnTo>
                    </a:path>
                  </a:pathLst>
                </a:custGeom>
                <a:noFill/>
                <a:ln w="0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89" name="Freeform 188"/>
                <p:cNvSpPr>
                  <a:spLocks/>
                </p:cNvSpPr>
                <p:nvPr/>
              </p:nvSpPr>
              <p:spPr bwMode="auto">
                <a:xfrm>
                  <a:off x="5383" y="3469"/>
                  <a:ext cx="63" cy="212"/>
                </a:xfrm>
                <a:custGeom>
                  <a:avLst/>
                  <a:gdLst>
                    <a:gd name="T0" fmla="*/ 63 w 127"/>
                    <a:gd name="T1" fmla="*/ 426 h 426"/>
                    <a:gd name="T2" fmla="*/ 0 w 127"/>
                    <a:gd name="T3" fmla="*/ 0 h 426"/>
                    <a:gd name="T4" fmla="*/ 127 w 127"/>
                    <a:gd name="T5" fmla="*/ 0 h 426"/>
                    <a:gd name="T6" fmla="*/ 63 w 127"/>
                    <a:gd name="T7" fmla="*/ 42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7" h="426">
                      <a:moveTo>
                        <a:pt x="63" y="426"/>
                      </a:moveTo>
                      <a:lnTo>
                        <a:pt x="0" y="0"/>
                      </a:lnTo>
                      <a:lnTo>
                        <a:pt x="127" y="0"/>
                      </a:lnTo>
                      <a:lnTo>
                        <a:pt x="63" y="42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0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0" name="Line 189"/>
                <p:cNvSpPr>
                  <a:spLocks noChangeShapeType="1"/>
                </p:cNvSpPr>
                <p:nvPr/>
              </p:nvSpPr>
              <p:spPr bwMode="auto">
                <a:xfrm>
                  <a:off x="1776" y="1059"/>
                  <a:ext cx="3639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prstDash val="sys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1" name="Freeform 190"/>
                <p:cNvSpPr>
                  <a:spLocks/>
                </p:cNvSpPr>
                <p:nvPr/>
              </p:nvSpPr>
              <p:spPr bwMode="auto">
                <a:xfrm>
                  <a:off x="5202" y="1028"/>
                  <a:ext cx="213" cy="63"/>
                </a:xfrm>
                <a:custGeom>
                  <a:avLst/>
                  <a:gdLst>
                    <a:gd name="T0" fmla="*/ 256 w 256"/>
                    <a:gd name="T1" fmla="*/ 38 h 76"/>
                    <a:gd name="T2" fmla="*/ 0 w 256"/>
                    <a:gd name="T3" fmla="*/ 76 h 76"/>
                    <a:gd name="T4" fmla="*/ 0 w 256"/>
                    <a:gd name="T5" fmla="*/ 0 h 76"/>
                    <a:gd name="T6" fmla="*/ 256 w 256"/>
                    <a:gd name="T7" fmla="*/ 38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6" h="76">
                      <a:moveTo>
                        <a:pt x="256" y="38"/>
                      </a:moveTo>
                      <a:lnTo>
                        <a:pt x="0" y="76"/>
                      </a:lnTo>
                      <a:lnTo>
                        <a:pt x="0" y="0"/>
                      </a:lnTo>
                      <a:lnTo>
                        <a:pt x="256" y="38"/>
                      </a:lnTo>
                    </a:path>
                  </a:pathLst>
                </a:custGeom>
                <a:noFill/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2" name="Freeform 191"/>
                <p:cNvSpPr>
                  <a:spLocks/>
                </p:cNvSpPr>
                <p:nvPr/>
              </p:nvSpPr>
              <p:spPr bwMode="auto">
                <a:xfrm>
                  <a:off x="5202" y="1028"/>
                  <a:ext cx="213" cy="63"/>
                </a:xfrm>
                <a:custGeom>
                  <a:avLst/>
                  <a:gdLst>
                    <a:gd name="T0" fmla="*/ 425 w 425"/>
                    <a:gd name="T1" fmla="*/ 63 h 127"/>
                    <a:gd name="T2" fmla="*/ 0 w 425"/>
                    <a:gd name="T3" fmla="*/ 127 h 127"/>
                    <a:gd name="T4" fmla="*/ 0 w 425"/>
                    <a:gd name="T5" fmla="*/ 0 h 127"/>
                    <a:gd name="T6" fmla="*/ 425 w 425"/>
                    <a:gd name="T7" fmla="*/ 63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25" h="127">
                      <a:moveTo>
                        <a:pt x="425" y="63"/>
                      </a:moveTo>
                      <a:lnTo>
                        <a:pt x="0" y="127"/>
                      </a:lnTo>
                      <a:lnTo>
                        <a:pt x="0" y="0"/>
                      </a:lnTo>
                      <a:lnTo>
                        <a:pt x="425" y="6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3" name="Line 192"/>
                <p:cNvSpPr>
                  <a:spLocks noChangeShapeType="1"/>
                </p:cNvSpPr>
                <p:nvPr/>
              </p:nvSpPr>
              <p:spPr bwMode="auto">
                <a:xfrm>
                  <a:off x="1776" y="1033"/>
                  <a:ext cx="4044" cy="0"/>
                </a:xfrm>
                <a:prstGeom prst="line">
                  <a:avLst/>
                </a:prstGeom>
                <a:noFill/>
                <a:ln w="333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4" name="Line 193"/>
                <p:cNvSpPr>
                  <a:spLocks noChangeShapeType="1"/>
                </p:cNvSpPr>
                <p:nvPr/>
              </p:nvSpPr>
              <p:spPr bwMode="auto">
                <a:xfrm>
                  <a:off x="4809" y="702"/>
                  <a:ext cx="0" cy="2979"/>
                </a:xfrm>
                <a:prstGeom prst="line">
                  <a:avLst/>
                </a:prstGeom>
                <a:noFill/>
                <a:ln w="0">
                  <a:solidFill>
                    <a:srgbClr val="80008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5" name="Freeform 194"/>
                <p:cNvSpPr>
                  <a:spLocks/>
                </p:cNvSpPr>
                <p:nvPr/>
              </p:nvSpPr>
              <p:spPr bwMode="auto">
                <a:xfrm>
                  <a:off x="4777" y="3469"/>
                  <a:ext cx="63" cy="212"/>
                </a:xfrm>
                <a:custGeom>
                  <a:avLst/>
                  <a:gdLst>
                    <a:gd name="T0" fmla="*/ 38 w 76"/>
                    <a:gd name="T1" fmla="*/ 256 h 256"/>
                    <a:gd name="T2" fmla="*/ 0 w 76"/>
                    <a:gd name="T3" fmla="*/ 0 h 256"/>
                    <a:gd name="T4" fmla="*/ 76 w 76"/>
                    <a:gd name="T5" fmla="*/ 0 h 256"/>
                    <a:gd name="T6" fmla="*/ 38 w 76"/>
                    <a:gd name="T7" fmla="*/ 256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6" h="256">
                      <a:moveTo>
                        <a:pt x="38" y="256"/>
                      </a:moveTo>
                      <a:lnTo>
                        <a:pt x="0" y="0"/>
                      </a:lnTo>
                      <a:lnTo>
                        <a:pt x="76" y="0"/>
                      </a:lnTo>
                      <a:lnTo>
                        <a:pt x="38" y="256"/>
                      </a:lnTo>
                    </a:path>
                  </a:pathLst>
                </a:custGeom>
                <a:noFill/>
                <a:ln w="0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6" name="Freeform 195"/>
                <p:cNvSpPr>
                  <a:spLocks/>
                </p:cNvSpPr>
                <p:nvPr/>
              </p:nvSpPr>
              <p:spPr bwMode="auto">
                <a:xfrm>
                  <a:off x="4777" y="3469"/>
                  <a:ext cx="63" cy="212"/>
                </a:xfrm>
                <a:custGeom>
                  <a:avLst/>
                  <a:gdLst>
                    <a:gd name="T0" fmla="*/ 63 w 126"/>
                    <a:gd name="T1" fmla="*/ 426 h 426"/>
                    <a:gd name="T2" fmla="*/ 0 w 126"/>
                    <a:gd name="T3" fmla="*/ 0 h 426"/>
                    <a:gd name="T4" fmla="*/ 126 w 126"/>
                    <a:gd name="T5" fmla="*/ 0 h 426"/>
                    <a:gd name="T6" fmla="*/ 63 w 126"/>
                    <a:gd name="T7" fmla="*/ 42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6" h="426">
                      <a:moveTo>
                        <a:pt x="63" y="426"/>
                      </a:moveTo>
                      <a:lnTo>
                        <a:pt x="0" y="0"/>
                      </a:lnTo>
                      <a:lnTo>
                        <a:pt x="126" y="0"/>
                      </a:lnTo>
                      <a:lnTo>
                        <a:pt x="63" y="426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0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7" name="Freeform 196"/>
                <p:cNvSpPr>
                  <a:spLocks/>
                </p:cNvSpPr>
                <p:nvPr/>
              </p:nvSpPr>
              <p:spPr bwMode="auto">
                <a:xfrm>
                  <a:off x="1776" y="670"/>
                  <a:ext cx="3033" cy="63"/>
                </a:xfrm>
                <a:custGeom>
                  <a:avLst/>
                  <a:gdLst>
                    <a:gd name="T0" fmla="*/ 0 w 3648"/>
                    <a:gd name="T1" fmla="*/ 38 h 76"/>
                    <a:gd name="T2" fmla="*/ 3648 w 3648"/>
                    <a:gd name="T3" fmla="*/ 38 h 76"/>
                    <a:gd name="T4" fmla="*/ 3392 w 3648"/>
                    <a:gd name="T5" fmla="*/ 76 h 76"/>
                    <a:gd name="T6" fmla="*/ 3392 w 3648"/>
                    <a:gd name="T7" fmla="*/ 0 h 76"/>
                    <a:gd name="T8" fmla="*/ 3648 w 3648"/>
                    <a:gd name="T9" fmla="*/ 38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48" h="76">
                      <a:moveTo>
                        <a:pt x="0" y="38"/>
                      </a:moveTo>
                      <a:lnTo>
                        <a:pt x="3648" y="38"/>
                      </a:lnTo>
                      <a:lnTo>
                        <a:pt x="3392" y="76"/>
                      </a:lnTo>
                      <a:lnTo>
                        <a:pt x="3392" y="0"/>
                      </a:lnTo>
                      <a:lnTo>
                        <a:pt x="3648" y="38"/>
                      </a:lnTo>
                    </a:path>
                  </a:pathLst>
                </a:custGeom>
                <a:noFill/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8" name="Freeform 197"/>
                <p:cNvSpPr>
                  <a:spLocks/>
                </p:cNvSpPr>
                <p:nvPr/>
              </p:nvSpPr>
              <p:spPr bwMode="auto">
                <a:xfrm>
                  <a:off x="4596" y="670"/>
                  <a:ext cx="213" cy="63"/>
                </a:xfrm>
                <a:custGeom>
                  <a:avLst/>
                  <a:gdLst>
                    <a:gd name="T0" fmla="*/ 425 w 425"/>
                    <a:gd name="T1" fmla="*/ 63 h 127"/>
                    <a:gd name="T2" fmla="*/ 0 w 425"/>
                    <a:gd name="T3" fmla="*/ 127 h 127"/>
                    <a:gd name="T4" fmla="*/ 0 w 425"/>
                    <a:gd name="T5" fmla="*/ 0 h 127"/>
                    <a:gd name="T6" fmla="*/ 425 w 425"/>
                    <a:gd name="T7" fmla="*/ 63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25" h="127">
                      <a:moveTo>
                        <a:pt x="425" y="63"/>
                      </a:moveTo>
                      <a:lnTo>
                        <a:pt x="0" y="127"/>
                      </a:lnTo>
                      <a:lnTo>
                        <a:pt x="0" y="0"/>
                      </a:lnTo>
                      <a:lnTo>
                        <a:pt x="425" y="63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 w="33338">
                  <a:solidFill>
                    <a:srgbClr val="800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199" name="Line 198"/>
                <p:cNvSpPr>
                  <a:spLocks noChangeShapeType="1"/>
                </p:cNvSpPr>
                <p:nvPr/>
              </p:nvSpPr>
              <p:spPr bwMode="auto">
                <a:xfrm>
                  <a:off x="5940" y="2357"/>
                  <a:ext cx="0" cy="1112"/>
                </a:xfrm>
                <a:prstGeom prst="line">
                  <a:avLst/>
                </a:prstGeom>
                <a:noFill/>
                <a:ln w="508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0" name="Freeform 199"/>
                <p:cNvSpPr>
                  <a:spLocks/>
                </p:cNvSpPr>
                <p:nvPr/>
              </p:nvSpPr>
              <p:spPr bwMode="auto">
                <a:xfrm>
                  <a:off x="5898" y="3469"/>
                  <a:ext cx="85" cy="212"/>
                </a:xfrm>
                <a:custGeom>
                  <a:avLst/>
                  <a:gdLst>
                    <a:gd name="T0" fmla="*/ 51 w 102"/>
                    <a:gd name="T1" fmla="*/ 256 h 256"/>
                    <a:gd name="T2" fmla="*/ 0 w 102"/>
                    <a:gd name="T3" fmla="*/ 0 h 256"/>
                    <a:gd name="T4" fmla="*/ 102 w 102"/>
                    <a:gd name="T5" fmla="*/ 0 h 256"/>
                    <a:gd name="T6" fmla="*/ 51 w 102"/>
                    <a:gd name="T7" fmla="*/ 256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2" h="256">
                      <a:moveTo>
                        <a:pt x="51" y="256"/>
                      </a:moveTo>
                      <a:lnTo>
                        <a:pt x="0" y="0"/>
                      </a:lnTo>
                      <a:lnTo>
                        <a:pt x="102" y="0"/>
                      </a:lnTo>
                      <a:lnTo>
                        <a:pt x="51" y="256"/>
                      </a:lnTo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1" name="Line 200"/>
                <p:cNvSpPr>
                  <a:spLocks noChangeShapeType="1"/>
                </p:cNvSpPr>
                <p:nvPr/>
              </p:nvSpPr>
              <p:spPr bwMode="auto">
                <a:xfrm flipV="1">
                  <a:off x="6022" y="1246"/>
                  <a:ext cx="0" cy="1111"/>
                </a:xfrm>
                <a:prstGeom prst="line">
                  <a:avLst/>
                </a:prstGeom>
                <a:noFill/>
                <a:ln w="508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2" name="Freeform 201"/>
                <p:cNvSpPr>
                  <a:spLocks/>
                </p:cNvSpPr>
                <p:nvPr/>
              </p:nvSpPr>
              <p:spPr bwMode="auto">
                <a:xfrm>
                  <a:off x="5979" y="1033"/>
                  <a:ext cx="85" cy="213"/>
                </a:xfrm>
                <a:custGeom>
                  <a:avLst/>
                  <a:gdLst>
                    <a:gd name="T0" fmla="*/ 51 w 102"/>
                    <a:gd name="T1" fmla="*/ 0 h 256"/>
                    <a:gd name="T2" fmla="*/ 102 w 102"/>
                    <a:gd name="T3" fmla="*/ 256 h 256"/>
                    <a:gd name="T4" fmla="*/ 0 w 102"/>
                    <a:gd name="T5" fmla="*/ 256 h 256"/>
                    <a:gd name="T6" fmla="*/ 51 w 102"/>
                    <a:gd name="T7" fmla="*/ 0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2" h="256">
                      <a:moveTo>
                        <a:pt x="51" y="0"/>
                      </a:moveTo>
                      <a:lnTo>
                        <a:pt x="102" y="256"/>
                      </a:lnTo>
                      <a:lnTo>
                        <a:pt x="0" y="256"/>
                      </a:lnTo>
                      <a:lnTo>
                        <a:pt x="51" y="0"/>
                      </a:lnTo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3" name="Line 202"/>
                <p:cNvSpPr>
                  <a:spLocks noChangeShapeType="1"/>
                </p:cNvSpPr>
                <p:nvPr/>
              </p:nvSpPr>
              <p:spPr bwMode="auto">
                <a:xfrm>
                  <a:off x="1776" y="2357"/>
                  <a:ext cx="4044" cy="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4" name="Freeform 203"/>
                <p:cNvSpPr>
                  <a:spLocks/>
                </p:cNvSpPr>
                <p:nvPr/>
              </p:nvSpPr>
              <p:spPr bwMode="auto">
                <a:xfrm>
                  <a:off x="5607" y="2325"/>
                  <a:ext cx="213" cy="64"/>
                </a:xfrm>
                <a:custGeom>
                  <a:avLst/>
                  <a:gdLst>
                    <a:gd name="T0" fmla="*/ 256 w 256"/>
                    <a:gd name="T1" fmla="*/ 38 h 76"/>
                    <a:gd name="T2" fmla="*/ 0 w 256"/>
                    <a:gd name="T3" fmla="*/ 76 h 76"/>
                    <a:gd name="T4" fmla="*/ 0 w 256"/>
                    <a:gd name="T5" fmla="*/ 0 h 76"/>
                    <a:gd name="T6" fmla="*/ 256 w 256"/>
                    <a:gd name="T7" fmla="*/ 38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6" h="76">
                      <a:moveTo>
                        <a:pt x="256" y="38"/>
                      </a:moveTo>
                      <a:lnTo>
                        <a:pt x="0" y="76"/>
                      </a:lnTo>
                      <a:lnTo>
                        <a:pt x="0" y="0"/>
                      </a:lnTo>
                      <a:lnTo>
                        <a:pt x="256" y="38"/>
                      </a:lnTo>
                    </a:path>
                  </a:pathLst>
                </a:custGeom>
                <a:noFill/>
                <a:ln w="9525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205" name="Freeform 204"/>
                <p:cNvSpPr>
                  <a:spLocks/>
                </p:cNvSpPr>
                <p:nvPr/>
              </p:nvSpPr>
              <p:spPr bwMode="auto">
                <a:xfrm>
                  <a:off x="5607" y="2325"/>
                  <a:ext cx="213" cy="64"/>
                </a:xfrm>
                <a:custGeom>
                  <a:avLst/>
                  <a:gdLst>
                    <a:gd name="T0" fmla="*/ 425 w 425"/>
                    <a:gd name="T1" fmla="*/ 63 h 126"/>
                    <a:gd name="T2" fmla="*/ 0 w 425"/>
                    <a:gd name="T3" fmla="*/ 126 h 126"/>
                    <a:gd name="T4" fmla="*/ 0 w 425"/>
                    <a:gd name="T5" fmla="*/ 0 h 126"/>
                    <a:gd name="T6" fmla="*/ 425 w 425"/>
                    <a:gd name="T7" fmla="*/ 63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25" h="126">
                      <a:moveTo>
                        <a:pt x="425" y="63"/>
                      </a:moveTo>
                      <a:lnTo>
                        <a:pt x="0" y="126"/>
                      </a:lnTo>
                      <a:lnTo>
                        <a:pt x="0" y="0"/>
                      </a:lnTo>
                      <a:lnTo>
                        <a:pt x="425" y="63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9" name="Rectangle 38"/>
                <p:cNvSpPr>
                  <a:spLocks noChangeArrowheads="1"/>
                </p:cNvSpPr>
                <p:nvPr/>
              </p:nvSpPr>
              <p:spPr bwMode="auto">
                <a:xfrm rot="16200000">
                  <a:off x="-518" y="2115"/>
                  <a:ext cx="3179" cy="21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altLang="en-US" sz="22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Population mean µ (performance, value)</a:t>
                  </a:r>
                  <a:endParaRPr kumimoji="0" lang="en-GB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07" name="TextBox 206"/>
            <p:cNvSpPr txBox="1"/>
            <p:nvPr/>
          </p:nvSpPr>
          <p:spPr>
            <a:xfrm>
              <a:off x="9613907" y="2509838"/>
              <a:ext cx="579967" cy="369332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dirty="0" err="1">
                  <a:latin typeface="Arial" panose="020B0604020202020204" pitchFamily="34" charset="0"/>
                  <a:cs typeface="Arial" panose="020B0604020202020204" pitchFamily="34" charset="0"/>
                </a:rPr>
                <a:t>c+a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8563511" y="3538816"/>
              <a:ext cx="302678" cy="369332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9631363" y="4536044"/>
              <a:ext cx="579967" cy="369332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c-a</a:t>
              </a:r>
            </a:p>
          </p:txBody>
        </p:sp>
        <p:sp>
          <p:nvSpPr>
            <p:cNvPr id="210" name="Rectangle 209"/>
            <p:cNvSpPr>
              <a:spLocks noChangeArrowheads="1"/>
            </p:cNvSpPr>
            <p:nvPr/>
          </p:nvSpPr>
          <p:spPr bwMode="auto">
            <a:xfrm>
              <a:off x="2877872" y="1647297"/>
              <a:ext cx="57708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29.96</a:t>
              </a:r>
            </a:p>
          </p:txBody>
        </p:sp>
      </p:grpSp>
      <p:cxnSp>
        <p:nvCxnSpPr>
          <p:cNvPr id="213" name="Straight Arrow Connector 212"/>
          <p:cNvCxnSpPr>
            <a:stCxn id="98" idx="4"/>
            <a:endCxn id="47" idx="0"/>
          </p:cNvCxnSpPr>
          <p:nvPr/>
        </p:nvCxnSpPr>
        <p:spPr>
          <a:xfrm>
            <a:off x="2015101" y="5386361"/>
            <a:ext cx="0" cy="382587"/>
          </a:xfrm>
          <a:prstGeom prst="straightConnector1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Arrow Connector 213"/>
          <p:cNvCxnSpPr>
            <a:stCxn id="115" idx="2"/>
          </p:cNvCxnSpPr>
          <p:nvPr/>
        </p:nvCxnSpPr>
        <p:spPr>
          <a:xfrm flipH="1">
            <a:off x="1365813" y="5349142"/>
            <a:ext cx="649287" cy="8603"/>
          </a:xfrm>
          <a:prstGeom prst="straightConnector1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Arrow Connector 217"/>
          <p:cNvCxnSpPr>
            <a:stCxn id="138" idx="2"/>
          </p:cNvCxnSpPr>
          <p:nvPr/>
        </p:nvCxnSpPr>
        <p:spPr>
          <a:xfrm flipH="1">
            <a:off x="2009303" y="4970588"/>
            <a:ext cx="5797" cy="780897"/>
          </a:xfrm>
          <a:prstGeom prst="straightConnector1">
            <a:avLst/>
          </a:prstGeom>
          <a:ln w="6350">
            <a:solidFill>
              <a:srgbClr val="0000F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Arrow Connector 220"/>
          <p:cNvCxnSpPr/>
          <p:nvPr/>
        </p:nvCxnSpPr>
        <p:spPr>
          <a:xfrm flipH="1">
            <a:off x="1364152" y="5038853"/>
            <a:ext cx="649287" cy="8603"/>
          </a:xfrm>
          <a:prstGeom prst="straightConnector1">
            <a:avLst/>
          </a:prstGeom>
          <a:ln w="6350">
            <a:solidFill>
              <a:srgbClr val="0000F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Rectangle 222"/>
          <p:cNvSpPr>
            <a:spLocks noChangeArrowheads="1"/>
          </p:cNvSpPr>
          <p:nvPr/>
        </p:nvSpPr>
        <p:spPr bwMode="auto">
          <a:xfrm>
            <a:off x="733988" y="4928455"/>
            <a:ext cx="6968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26.76</a:t>
            </a:r>
          </a:p>
        </p:txBody>
      </p:sp>
      <p:sp>
        <p:nvSpPr>
          <p:cNvPr id="224" name="TextBox 223"/>
          <p:cNvSpPr txBox="1"/>
          <p:nvPr/>
        </p:nvSpPr>
        <p:spPr>
          <a:xfrm>
            <a:off x="72000" y="36000"/>
            <a:ext cx="12057410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300" dirty="0">
                <a:latin typeface="Arial" panose="020B0604020202020204" pitchFamily="34" charset="0"/>
                <a:cs typeface="Arial" panose="020B0604020202020204" pitchFamily="34" charset="0"/>
              </a:rPr>
              <a:t>Development of HWE population mean µ along 0 &lt; p(A1) &lt; 1.  </a:t>
            </a:r>
            <a:br>
              <a:rPr lang="en-GB" sz="2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300" dirty="0">
                <a:latin typeface="Arial" panose="020B0604020202020204" pitchFamily="34" charset="0"/>
                <a:cs typeface="Arial" panose="020B0604020202020204" pitchFamily="34" charset="0"/>
              </a:rPr>
              <a:t>See how this depends on the degree of dominance: d/a=0; or </a:t>
            </a:r>
            <a:r>
              <a:rPr lang="en-GB" sz="2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d/a=1</a:t>
            </a:r>
            <a:r>
              <a:rPr lang="en-GB" sz="2300" dirty="0">
                <a:latin typeface="Arial" panose="020B0604020202020204" pitchFamily="34" charset="0"/>
                <a:cs typeface="Arial" panose="020B0604020202020204" pitchFamily="34" charset="0"/>
              </a:rPr>
              <a:t>; or </a:t>
            </a:r>
            <a:r>
              <a:rPr lang="en-GB" sz="2300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d/a=2</a:t>
            </a:r>
            <a:r>
              <a:rPr lang="en-GB" sz="2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5" name="TextBox 224"/>
          <p:cNvSpPr txBox="1"/>
          <p:nvPr/>
        </p:nvSpPr>
        <p:spPr>
          <a:xfrm>
            <a:off x="9045620" y="1390904"/>
            <a:ext cx="3083790" cy="4924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Imagine to walk on the X-axis from left to right, from 0.0 to 1.0.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increase of the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frequen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-cy of allele A1 (on your walk) may be seen  as result of evolution or of domestic-cation or breeding, showing the genetic improvement of the population over time for the focal genetic locus (A1 being the ‚better‘ allele). </a:t>
            </a:r>
          </a:p>
          <a:p>
            <a:endParaRPr lang="de-DE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See  that </a:t>
            </a:r>
            <a:r>
              <a:rPr lang="en-GB" dirty="0">
                <a:solidFill>
                  <a:srgbClr val="7E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GB" dirty="0" err="1">
                <a:solidFill>
                  <a:srgbClr val="7E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overdomi-nance</a:t>
            </a:r>
            <a:r>
              <a:rPr lang="en-GB" dirty="0">
                <a:solidFill>
                  <a:srgbClr val="7E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>
                <a:solidFill>
                  <a:srgbClr val="995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 with d=2a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GB" dirty="0">
                <a:solidFill>
                  <a:srgbClr val="7E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max. µ is at p(A1)&lt;1.0 </a:t>
            </a:r>
            <a:br>
              <a:rPr lang="en-GB" dirty="0">
                <a:solidFill>
                  <a:srgbClr val="7E007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>
                <a:solidFill>
                  <a:srgbClr val="9954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here: at p(A1)=0.75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226" name="Line 200"/>
          <p:cNvSpPr>
            <a:spLocks noChangeShapeType="1"/>
          </p:cNvSpPr>
          <p:nvPr/>
        </p:nvSpPr>
        <p:spPr bwMode="auto">
          <a:xfrm flipH="1" flipV="1">
            <a:off x="7914250" y="1461294"/>
            <a:ext cx="3175" cy="2280444"/>
          </a:xfrm>
          <a:prstGeom prst="line">
            <a:avLst/>
          </a:prstGeom>
          <a:noFill/>
          <a:ln w="50800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7" name="Freeform 226"/>
          <p:cNvSpPr>
            <a:spLocks/>
          </p:cNvSpPr>
          <p:nvPr/>
        </p:nvSpPr>
        <p:spPr bwMode="auto">
          <a:xfrm>
            <a:off x="7835152" y="1123156"/>
            <a:ext cx="134938" cy="338138"/>
          </a:xfrm>
          <a:custGeom>
            <a:avLst/>
            <a:gdLst>
              <a:gd name="T0" fmla="*/ 51 w 102"/>
              <a:gd name="T1" fmla="*/ 0 h 256"/>
              <a:gd name="T2" fmla="*/ 102 w 102"/>
              <a:gd name="T3" fmla="*/ 256 h 256"/>
              <a:gd name="T4" fmla="*/ 0 w 102"/>
              <a:gd name="T5" fmla="*/ 256 h 256"/>
              <a:gd name="T6" fmla="*/ 51 w 102"/>
              <a:gd name="T7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2" h="256">
                <a:moveTo>
                  <a:pt x="51" y="0"/>
                </a:moveTo>
                <a:lnTo>
                  <a:pt x="102" y="256"/>
                </a:lnTo>
                <a:lnTo>
                  <a:pt x="0" y="256"/>
                </a:lnTo>
                <a:lnTo>
                  <a:pt x="51" y="0"/>
                </a:lnTo>
              </a:path>
            </a:pathLst>
          </a:custGeom>
          <a:noFill/>
          <a:ln w="50800">
            <a:solidFill>
              <a:srgbClr val="800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28" name="TextBox 227"/>
          <p:cNvSpPr txBox="1"/>
          <p:nvPr/>
        </p:nvSpPr>
        <p:spPr>
          <a:xfrm>
            <a:off x="8017131" y="1134547"/>
            <a:ext cx="856603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µ&gt;</a:t>
            </a:r>
            <a:r>
              <a:rPr lang="en-GB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c+a</a:t>
            </a:r>
            <a:endParaRPr lang="en-GB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9" name="Straight Connector 228"/>
          <p:cNvCxnSpPr>
            <a:stCxn id="142" idx="1"/>
            <a:endCxn id="163" idx="2"/>
          </p:cNvCxnSpPr>
          <p:nvPr/>
        </p:nvCxnSpPr>
        <p:spPr>
          <a:xfrm flipV="1">
            <a:off x="1340413" y="1546198"/>
            <a:ext cx="6483350" cy="4205287"/>
          </a:xfrm>
          <a:prstGeom prst="line">
            <a:avLst/>
          </a:prstGeom>
          <a:ln w="28575">
            <a:solidFill>
              <a:schemeClr val="tx1"/>
            </a:solidFill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Textfeld 5">
            <a:extLst>
              <a:ext uri="{FF2B5EF4-FFF2-40B4-BE49-F238E27FC236}">
                <a16:creationId xmlns:a16="http://schemas.microsoft.com/office/drawing/2014/main" id="{33B2016B-DC67-4A91-A482-18C22EC22FDC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11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0" name="Straight Connector 229">
            <a:extLst>
              <a:ext uri="{FF2B5EF4-FFF2-40B4-BE49-F238E27FC236}">
                <a16:creationId xmlns:a16="http://schemas.microsoft.com/office/drawing/2014/main" id="{FB34FD7A-88CE-4F00-93AA-9EFB2F6ED1E0}"/>
              </a:ext>
            </a:extLst>
          </p:cNvPr>
          <p:cNvCxnSpPr>
            <a:cxnSpLocks/>
            <a:stCxn id="142" idx="0"/>
            <a:endCxn id="92" idx="0"/>
          </p:cNvCxnSpPr>
          <p:nvPr/>
        </p:nvCxnSpPr>
        <p:spPr>
          <a:xfrm flipV="1">
            <a:off x="1371761" y="5768948"/>
            <a:ext cx="6421840" cy="38100"/>
          </a:xfrm>
          <a:prstGeom prst="line">
            <a:avLst/>
          </a:prstGeom>
          <a:ln w="28575">
            <a:solidFill>
              <a:schemeClr val="tx1"/>
            </a:solidFill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23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62" y="18086"/>
            <a:ext cx="12081571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See the development of HWE population mean along increasing p(A1), from p=0 to p=1. See how this depends on the degree of dominance 0 &lt; d/a &lt; 1 and d/a &gt;1.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410200" y="923722"/>
            <a:ext cx="6670691" cy="369331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d≥0 and HWE, the increase of a population‘s mean performance µ is not linearly connected to p(A1). A specific case is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dominance,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d=a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As we have p²+2pq+q² in HWE, and as the A1A1 genotypes and A1A2 genotypes perform the same(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a=d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), then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 = c+p²a + 2pq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–q²a, 		which is ...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 = c+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+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2pq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+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– 2q²a, 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note: //(p²+2pq+q²=1)//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 = c+        a       	        – 2q²a, 	hence: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 = c + (1 - 2q²)a. 			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So, with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d=a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µ develops linearly to (1 - 2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). Then, at e.g.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(A2)=0.1 means p(A1)=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0.9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max. µ is already nearly reached (29.96≈30.0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d=0, as comparison, µ increases linearly with (2p-1), since then µ = (p-q)a = (2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-1)a.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162" y="4755796"/>
            <a:ext cx="12030729" cy="20313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See the case of d=2a=4, where still G(A1A1)=30dt/ha, G(A2A2)=26dt/ha, 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 G(A1A2)=</a:t>
            </a:r>
            <a:r>
              <a:rPr lang="en-GB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c+d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=32dt/ha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GB" dirty="0" err="1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dominance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the population mean performance µ 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peaks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at a frequency of 0 &lt; p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(A1) &lt; 1. The population has µ at maximum if p=p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That maximum µ is higher than with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d≤a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 alleles are needed to form the (superior) heterozygote, hence, to have such heterozygote, condition is p(A1)≠0; q(A2) ≠0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Peak frequency p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expressed in the notation of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 Genetics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 coefficients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 homozygous genotypes are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A1A1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d-a = 2;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A2A2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d+a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6;   p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A2A2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/(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A1A1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A2A2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	= 6/8 	  = 0.75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Expressed with the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Metric Model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     p</a:t>
            </a:r>
            <a:r>
              <a:rPr lang="en-GB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de-DE" dirty="0">
                <a:latin typeface="Arial" charset="0"/>
              </a:rPr>
              <a:t>= (</a:t>
            </a:r>
            <a:r>
              <a:rPr lang="en-GB" altLang="de-DE" dirty="0" err="1">
                <a:latin typeface="Arial" charset="0"/>
              </a:rPr>
              <a:t>d+a</a:t>
            </a:r>
            <a:r>
              <a:rPr lang="en-GB" altLang="de-DE" dirty="0">
                <a:latin typeface="Arial" charset="0"/>
              </a:rPr>
              <a:t>)/(2d) 		= (4+2)/8  = 0.75.  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2" y="1057243"/>
            <a:ext cx="5326172" cy="35597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5">
            <a:extLst>
              <a:ext uri="{FF2B5EF4-FFF2-40B4-BE49-F238E27FC236}">
                <a16:creationId xmlns:a16="http://schemas.microsoft.com/office/drawing/2014/main" id="{A411BA53-9E2C-4770-987B-68AA330549D9}"/>
              </a:ext>
            </a:extLst>
          </p:cNvPr>
          <p:cNvSpPr txBox="1"/>
          <p:nvPr/>
        </p:nvSpPr>
        <p:spPr>
          <a:xfrm>
            <a:off x="11205439" y="473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12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95F48E-E0FE-497F-B33C-2237C4A6ABB4}"/>
              </a:ext>
            </a:extLst>
          </p:cNvPr>
          <p:cNvSpPr txBox="1"/>
          <p:nvPr/>
        </p:nvSpPr>
        <p:spPr>
          <a:xfrm>
            <a:off x="8488018" y="6242563"/>
            <a:ext cx="3662574" cy="58477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cf.UNPLAB-PopGen_Ch-6[</a:t>
            </a: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]; </a:t>
            </a:r>
            <a:b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pages</a:t>
            </a:r>
            <a:r>
              <a:rPr lang="de-DE" alt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24, 25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02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155" y="1246100"/>
            <a:ext cx="12081571" cy="424731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Example: Corn (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panmictic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species), imagine an improvement of a population </a:t>
            </a: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</a:rPr>
              <a:t>via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mass selection.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Trait: 	  </a:t>
            </a:r>
            <a:r>
              <a:rPr lang="en-GB" i="1" dirty="0" err="1">
                <a:latin typeface="Arial" panose="020B0604020202020204" pitchFamily="34" charset="0"/>
                <a:ea typeface="Times New Roman" panose="02020603050405020304" pitchFamily="18" charset="0"/>
              </a:rPr>
              <a:t>Striga</a:t>
            </a: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</a:rPr>
              <a:t> h.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resistance.	Allele frequency p(A1) =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0.1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(resistance allele is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rare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1  Assume that resistance and susceptibility show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intermediate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gene action 	a=2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/ha,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d=0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</a:t>
            </a:r>
          </a:p>
          <a:p>
            <a:pPr>
              <a:spcAft>
                <a:spcPts val="0"/>
              </a:spcAft>
            </a:pP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  Assume that resistance is </a:t>
            </a:r>
            <a:r>
              <a:rPr lang="en-GB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dominant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over susceptibility                             	a=2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/ha; 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d=2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	</a:t>
            </a:r>
          </a:p>
          <a:p>
            <a:pPr>
              <a:spcAft>
                <a:spcPts val="0"/>
              </a:spcAft>
            </a:pP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1  Performance: A1A1 = 30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/ha;   A1A2 = 28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/ha;   A2A2 = 26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  Performance: A1A1 = 30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/ha;   A1A2 = 30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/ha;   A2A2 = 26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                             </a:t>
            </a:r>
          </a:p>
          <a:p>
            <a:pPr>
              <a:spcAft>
                <a:spcPts val="0"/>
              </a:spcAft>
              <a:tabLst>
                <a:tab pos="4057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4057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1  Population mean: µ  = 0.1² ∙ 30 + 2∙0.1∙0.9 ∙ 28 + 0.9² ∙ 26 = 26.40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</a:t>
            </a:r>
          </a:p>
          <a:p>
            <a:pPr>
              <a:tabLst>
                <a:tab pos="4438650" algn="l"/>
              </a:tabLst>
            </a:pP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  Population mean: µ  = 0.1² ∙ 30 + 2∙0.1∙0.9 ∙ 30 + 0.9² ∙ 26 = 26.76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</a:t>
            </a:r>
          </a:p>
          <a:p>
            <a:pPr>
              <a:spcAft>
                <a:spcPts val="0"/>
              </a:spcAft>
              <a:tabLst>
                <a:tab pos="4438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                                                </a:t>
            </a:r>
          </a:p>
          <a:p>
            <a:pPr>
              <a:spcAft>
                <a:spcPts val="0"/>
              </a:spcAft>
              <a:tabLst>
                <a:tab pos="4286250" algn="l"/>
                <a:tab pos="4438650" algn="l"/>
              </a:tabLst>
            </a:pP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Next Step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: Assume you have gametes that contain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either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A1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or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A2, and you mate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either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these A1-</a:t>
            </a:r>
            <a:b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gametes with your population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or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these A2 gametes.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population delivers its gametes with </a:t>
            </a:r>
            <a:b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p(A1)=0.9 and q(A2)=0.1 as defined above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GB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0040" y="5741620"/>
            <a:ext cx="12053454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are asking: We have two specific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gamete types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what will be these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gamete </a:t>
            </a:r>
            <a:b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types’ 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if we use them to genetically improve our breeding population?</a:t>
            </a:r>
            <a:endParaRPr lang="de-DE" dirty="0"/>
          </a:p>
        </p:txBody>
      </p:sp>
      <p:sp>
        <p:nvSpPr>
          <p:cNvPr id="8" name="TextBox 7"/>
          <p:cNvSpPr txBox="1"/>
          <p:nvPr/>
        </p:nvSpPr>
        <p:spPr>
          <a:xfrm>
            <a:off x="66156" y="45972"/>
            <a:ext cx="12081571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Models for the Genotypic value. Start with one locus, add up across loci later.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40" y="49629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are still asking: We have a specific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genotype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what will be this genotype‘s value if we use it to genetically improve our breeding population? </a:t>
            </a:r>
          </a:p>
        </p:txBody>
      </p:sp>
      <p:sp>
        <p:nvSpPr>
          <p:cNvPr id="3" name="TextBox 2"/>
          <p:cNvSpPr txBox="1"/>
          <p:nvPr/>
        </p:nvSpPr>
        <p:spPr>
          <a:xfrm rot="21012348">
            <a:off x="7577498" y="2861787"/>
            <a:ext cx="3168718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/>
              <a:t>1 Black: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intermediate</a:t>
            </a:r>
          </a:p>
          <a:p>
            <a:r>
              <a:rPr lang="de-DE" dirty="0">
                <a:solidFill>
                  <a:srgbClr val="0000FF"/>
                </a:solidFill>
              </a:rPr>
              <a:t>2 Blue: </a:t>
            </a:r>
            <a:r>
              <a:rPr lang="de-DE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dominance</a:t>
            </a:r>
            <a:r>
              <a:rPr lang="de-DE" dirty="0">
                <a:solidFill>
                  <a:srgbClr val="0000FF"/>
                </a:solidFill>
              </a:rPr>
              <a:t> </a:t>
            </a:r>
            <a:r>
              <a:rPr lang="de-DE" dirty="0" err="1">
                <a:solidFill>
                  <a:srgbClr val="0000FF"/>
                </a:solidFill>
              </a:rPr>
              <a:t>of</a:t>
            </a:r>
            <a:r>
              <a:rPr lang="de-DE" dirty="0">
                <a:solidFill>
                  <a:srgbClr val="0000FF"/>
                </a:solidFill>
              </a:rPr>
              <a:t> </a:t>
            </a:r>
            <a:r>
              <a:rPr lang="de-DE" dirty="0" err="1">
                <a:solidFill>
                  <a:srgbClr val="0000FF"/>
                </a:solidFill>
              </a:rPr>
              <a:t>resistance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699934"/>
            <a:ext cx="7776633" cy="60113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4558" y="3640947"/>
            <a:ext cx="1386649" cy="18500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987717" y="1401982"/>
            <a:ext cx="2904979" cy="13712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754558" y="3326945"/>
            <a:ext cx="137129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© MT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5">
            <a:extLst>
              <a:ext uri="{FF2B5EF4-FFF2-40B4-BE49-F238E27FC236}">
                <a16:creationId xmlns:a16="http://schemas.microsoft.com/office/drawing/2014/main" id="{7EBF8E5E-6A71-4DA5-8636-E8EC0500674A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13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98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040" y="1497671"/>
            <a:ext cx="12081571" cy="50783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Example: Corn (panmictic species), imagine an improvement of a population </a:t>
            </a: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</a:rPr>
              <a:t>via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mass selection.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Trait: 	  </a:t>
            </a: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</a:rPr>
              <a:t>Striga </a:t>
            </a:r>
            <a:r>
              <a:rPr lang="en-GB" i="1" dirty="0" err="1">
                <a:latin typeface="Arial" panose="020B0604020202020204" pitchFamily="34" charset="0"/>
                <a:ea typeface="Times New Roman" panose="02020603050405020304" pitchFamily="18" charset="0"/>
              </a:rPr>
              <a:t>hermonthica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resistance.	Allele frequency p(A1) = 0.1 (resistance allele is rare)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Assume that resistance and susceptibility show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intermediate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gene action</a:t>
            </a:r>
            <a:b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c=28 dt/ha;  a=2 dt/ha;  </a:t>
            </a:r>
            <a:r>
              <a:rPr lang="en-GB" b="1" dirty="0">
                <a:latin typeface="Arial" panose="020B0604020202020204" pitchFamily="34" charset="0"/>
                <a:ea typeface="Times New Roman" panose="02020603050405020304" pitchFamily="18" charset="0"/>
              </a:rPr>
              <a:t>d=0 dt/ha</a:t>
            </a:r>
          </a:p>
          <a:p>
            <a:pPr>
              <a:spcAft>
                <a:spcPts val="0"/>
              </a:spcAft>
              <a:tabLst>
                <a:tab pos="4057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4057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Population mean: µ  =  26.40 dt/ha</a:t>
            </a:r>
          </a:p>
          <a:p>
            <a:pPr>
              <a:tabLst>
                <a:tab pos="4438650" algn="l"/>
              </a:tabLst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Population mean: µ  =  26.76 dt/ha</a:t>
            </a:r>
          </a:p>
          <a:p>
            <a:pPr>
              <a:spcAft>
                <a:spcPts val="0"/>
              </a:spcAft>
              <a:tabLst>
                <a:tab pos="4438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                                                </a:t>
            </a:r>
          </a:p>
          <a:p>
            <a:pPr>
              <a:spcAft>
                <a:spcPts val="0"/>
              </a:spcAft>
              <a:tabLst>
                <a:tab pos="4286250" algn="l"/>
                <a:tab pos="4438650" algn="l"/>
              </a:tabLst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286250" algn="l"/>
                <a:tab pos="4438650" algn="l"/>
              </a:tabLst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286250" algn="l"/>
                <a:tab pos="4438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Mating of allele A1 with alleles A1 and A2 in frequency as delivered by the population</a:t>
            </a:r>
          </a:p>
          <a:p>
            <a:pPr>
              <a:tabLst>
                <a:tab pos="4286250" algn="l"/>
                <a:tab pos="4438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A1 with A1 = 10%,  A1 with A2 = 90%; offspring: 0.1 ∙ 30 dt/ha + 0.9 ∙ 28 dt/ha = 28.20 dt/ha.</a:t>
            </a:r>
          </a:p>
          <a:p>
            <a:pPr>
              <a:spcAft>
                <a:spcPts val="0"/>
              </a:spcAft>
              <a:tabLst>
                <a:tab pos="4286250" algn="l"/>
                <a:tab pos="4438650" algn="l"/>
              </a:tabLst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A1 with A1 = 10%,  A1 with A2 = 90%; offspring: 0.1 ∙ 30 dt/ha + 0.9 ∙ 30 dt/ha = 30.0 dt/ha.</a:t>
            </a:r>
          </a:p>
          <a:p>
            <a:pPr>
              <a:spcAft>
                <a:spcPts val="0"/>
              </a:spcAft>
              <a:tabLst>
                <a:tab pos="4286250" algn="l"/>
                <a:tab pos="4438650" algn="l"/>
              </a:tabLst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tabLst>
                <a:tab pos="4286250" algn="l"/>
                <a:tab pos="4438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Mating of allele A2 with alleles A1 and A2 in frequency as delivered by the population</a:t>
            </a:r>
          </a:p>
          <a:p>
            <a:pPr>
              <a:spcAft>
                <a:spcPts val="0"/>
              </a:spcAft>
              <a:tabLst>
                <a:tab pos="4286250" algn="l"/>
                <a:tab pos="4438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A2 with A1 = 10%, A2 with A2 = 90% ; offspring: 0.1 ∙  28 dt/ha + 0.9  ∙ 26 dt/ha = 26.20 dt/ha</a:t>
            </a:r>
          </a:p>
          <a:p>
            <a:pPr>
              <a:tabLst>
                <a:tab pos="4286250" algn="l"/>
                <a:tab pos="4438650" algn="l"/>
              </a:tabLst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A2 with A1 = 10%, A2 with A2 = 90% ; offspring : 0.1 ∙  30 dt/ha + 0.9  ∙ 26 dt/ha = 26.4 dt/ha</a:t>
            </a:r>
          </a:p>
        </p:txBody>
      </p:sp>
      <p:sp>
        <p:nvSpPr>
          <p:cNvPr id="543" name="TextBox 542"/>
          <p:cNvSpPr txBox="1"/>
          <p:nvPr/>
        </p:nvSpPr>
        <p:spPr>
          <a:xfrm>
            <a:off x="60040" y="49629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Next Step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: Assume you have gametes that contain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either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 A1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or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 A2, and you mate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either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 these A1-gametes with your population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or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 these A2 gametes.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4558" y="3640947"/>
            <a:ext cx="1386649" cy="18500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987717" y="1401982"/>
            <a:ext cx="2904979" cy="13712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54558" y="3326945"/>
            <a:ext cx="137129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MT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42359" y="5101172"/>
            <a:ext cx="4986867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Offspring from this mating will yield 28.20 dt/ha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91000" y="6201834"/>
            <a:ext cx="5452523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Offspring from this mating will only yield 26.20 dt/ha</a:t>
            </a:r>
          </a:p>
        </p:txBody>
      </p:sp>
      <p:sp>
        <p:nvSpPr>
          <p:cNvPr id="11" name="Textfeld 5">
            <a:extLst>
              <a:ext uri="{FF2B5EF4-FFF2-40B4-BE49-F238E27FC236}">
                <a16:creationId xmlns:a16="http://schemas.microsoft.com/office/drawing/2014/main" id="{4CA3814F-277F-4239-BFED-A3A0F97B324D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14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48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010B2B3-968A-4141-8F5D-DCF30CAEC0B0}"/>
              </a:ext>
            </a:extLst>
          </p:cNvPr>
          <p:cNvSpPr/>
          <p:nvPr/>
        </p:nvSpPr>
        <p:spPr>
          <a:xfrm>
            <a:off x="93306" y="1733516"/>
            <a:ext cx="9090644" cy="50001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FB5640-6459-46FC-96C6-97DA81600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3700" y="1733516"/>
            <a:ext cx="3294995" cy="4942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93306" y="2379850"/>
            <a:ext cx="12081571" cy="424731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Assume that resistance and susceptibility show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intermediate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gene action	</a:t>
            </a:r>
            <a:b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c=28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/ha;  a=2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/ha;  d=0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</a:t>
            </a:r>
          </a:p>
          <a:p>
            <a:pPr>
              <a:spcAft>
                <a:spcPts val="0"/>
              </a:spcAft>
            </a:pP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Assume that resistance is </a:t>
            </a:r>
            <a:r>
              <a:rPr lang="en-GB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dominant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over susceptibility                              	</a:t>
            </a:r>
            <a:b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c=28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/ha;  a=2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/ha;  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d=2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	</a:t>
            </a:r>
          </a:p>
          <a:p>
            <a:pPr>
              <a:spcAft>
                <a:spcPts val="0"/>
              </a:spcAft>
              <a:tabLst>
                <a:tab pos="4057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4057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Population mean: µ  =  26.40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</a:t>
            </a:r>
          </a:p>
          <a:p>
            <a:pPr>
              <a:tabLst>
                <a:tab pos="4438650" algn="l"/>
              </a:tabLst>
            </a:pP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Population mean: µ  =  26.76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                                             </a:t>
            </a:r>
          </a:p>
          <a:p>
            <a:pPr>
              <a:spcAft>
                <a:spcPts val="0"/>
              </a:spcAft>
              <a:tabLst>
                <a:tab pos="4286250" algn="l"/>
                <a:tab pos="4438650" algn="l"/>
              </a:tabLst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286250" algn="l"/>
                <a:tab pos="4438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Mating of allele A1 with alleles A1 and A2 in frequency as delivered by the population</a:t>
            </a:r>
          </a:p>
          <a:p>
            <a:pPr>
              <a:tabLst>
                <a:tab pos="4286250" algn="l"/>
                <a:tab pos="4438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A1 to A1 = 10%,  A1 to A2 = 90%; offspring: 0.1 ∙ 30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 + 0.9 ∙ 28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 = 28.2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/ha.</a:t>
            </a:r>
          </a:p>
          <a:p>
            <a:pPr>
              <a:spcAft>
                <a:spcPts val="0"/>
              </a:spcAft>
              <a:tabLst>
                <a:tab pos="4286250" algn="l"/>
                <a:tab pos="4438650" algn="l"/>
              </a:tabLst>
            </a:pP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A1 to A1 = 10%,  A1 to A2 = 90%; offspring: 0.1 ∙ 30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 + 0.9 ∙ 30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 = 30.0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/ha.</a:t>
            </a:r>
          </a:p>
          <a:p>
            <a:pPr>
              <a:spcAft>
                <a:spcPts val="0"/>
              </a:spcAft>
              <a:tabLst>
                <a:tab pos="4286250" algn="l"/>
                <a:tab pos="4438650" algn="l"/>
              </a:tabLst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tabLst>
                <a:tab pos="4286250" algn="l"/>
                <a:tab pos="4438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Mating of allele A2 with alleles A1 and A2 in frequency as delivered by the population</a:t>
            </a:r>
          </a:p>
          <a:p>
            <a:pPr>
              <a:spcAft>
                <a:spcPts val="0"/>
              </a:spcAft>
              <a:tabLst>
                <a:tab pos="4286250" algn="l"/>
                <a:tab pos="443865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A2 to A1 = 10%, A2 to A2 = 90% ; offspring: 0.1 ∙ 28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 + 0.9 ∙ 26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 = 26.2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/ha</a:t>
            </a:r>
          </a:p>
          <a:p>
            <a:pPr>
              <a:tabLst>
                <a:tab pos="4286250" algn="l"/>
                <a:tab pos="4438650" algn="l"/>
              </a:tabLst>
            </a:pP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A2 to A1 = 10%, A2 to A2 = 90% ; offspring: 0.1 ∙ 30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 + 0.9 ∙ 26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 = 26.4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/ha.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3306" y="983906"/>
            <a:ext cx="1202018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Example: Corn (panmictic species), imagine an improvement of a population </a:t>
            </a: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</a:rPr>
              <a:t>via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mass selection.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Trait: 	  </a:t>
            </a:r>
            <a:r>
              <a:rPr lang="en-GB" i="1" dirty="0" err="1">
                <a:latin typeface="Arial" panose="020B0604020202020204" pitchFamily="34" charset="0"/>
                <a:ea typeface="Times New Roman" panose="02020603050405020304" pitchFamily="18" charset="0"/>
              </a:rPr>
              <a:t>Striga</a:t>
            </a: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</a:rPr>
              <a:t> h.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resistance.	Allele frequency p(A1) = 0.1 (resistance allele is rare)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84664" y="4080933"/>
            <a:ext cx="3920067" cy="334434"/>
          </a:xfrm>
          <a:prstGeom prst="rect">
            <a:avLst/>
          </a:prstGeom>
          <a:solidFill>
            <a:srgbClr val="FFFFFF">
              <a:alpha val="87843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69331" y="5164980"/>
            <a:ext cx="8729136" cy="334434"/>
          </a:xfrm>
          <a:prstGeom prst="rect">
            <a:avLst/>
          </a:prstGeom>
          <a:solidFill>
            <a:srgbClr val="FFFFFF">
              <a:alpha val="87843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39697" y="6309231"/>
            <a:ext cx="8758770" cy="334434"/>
          </a:xfrm>
          <a:prstGeom prst="rect">
            <a:avLst/>
          </a:prstGeom>
          <a:solidFill>
            <a:srgbClr val="FFFFFF">
              <a:alpha val="87843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1C0851-1123-4086-B3E5-29AE9A25BF25}"/>
              </a:ext>
            </a:extLst>
          </p:cNvPr>
          <p:cNvSpPr txBox="1"/>
          <p:nvPr/>
        </p:nvSpPr>
        <p:spPr>
          <a:xfrm>
            <a:off x="60040" y="49629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are still asking: We have a specific genotype, what will be this genotype‘s value if we use it to genetically improve our breeding population?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5AC066-AED6-46EE-BE61-87715ED3921B}"/>
              </a:ext>
            </a:extLst>
          </p:cNvPr>
          <p:cNvSpPr txBox="1"/>
          <p:nvPr/>
        </p:nvSpPr>
        <p:spPr>
          <a:xfrm>
            <a:off x="8805248" y="1735581"/>
            <a:ext cx="1404069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Striga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hermontica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5">
            <a:extLst>
              <a:ext uri="{FF2B5EF4-FFF2-40B4-BE49-F238E27FC236}">
                <a16:creationId xmlns:a16="http://schemas.microsoft.com/office/drawing/2014/main" id="{E4E9AC16-34F0-49E0-82AF-0FFD56CDA822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15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24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51709" y="956332"/>
            <a:ext cx="10461785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Example: Corn (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panmictic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species), imagine an improvement of a population </a:t>
            </a: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</a:rPr>
              <a:t>via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mass selection.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Trait: 	  </a:t>
            </a:r>
            <a:r>
              <a:rPr lang="en-GB" i="1" dirty="0" err="1">
                <a:latin typeface="Arial" panose="020B0604020202020204" pitchFamily="34" charset="0"/>
                <a:ea typeface="Times New Roman" panose="02020603050405020304" pitchFamily="18" charset="0"/>
              </a:rPr>
              <a:t>Striga</a:t>
            </a: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</a:rPr>
              <a:t> h.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resistance.	Allele frequency p(A1) = 0.1 (resistance allele is rare)</a:t>
            </a:r>
          </a:p>
        </p:txBody>
      </p:sp>
      <p:sp>
        <p:nvSpPr>
          <p:cNvPr id="543" name="TextBox 542"/>
          <p:cNvSpPr txBox="1"/>
          <p:nvPr/>
        </p:nvSpPr>
        <p:spPr>
          <a:xfrm>
            <a:off x="60040" y="49629"/>
            <a:ext cx="12053454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... value, expressed as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Deviation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of such offspring from the (initial) population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12378" y="1788669"/>
            <a:ext cx="4501116" cy="32624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Deviation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of the offspring from mating Allele A1 to the population: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name it alpha 1 =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22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2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„average effect of Allele A1“ (synonymous: „statistical effect of allele A1“)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Deviation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of the offspring from mating Allele A2 to the population: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Name it alpha 2 =  </a:t>
            </a:r>
            <a:r>
              <a:rPr lang="en-GB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22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„average effect of Allele A2“ (synonymous: „statistical effect of allele A2“).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82" y="5415775"/>
            <a:ext cx="12002812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is the maximum possible size of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 a=2 and d=0?  ►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can become nearly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 a  = 2, this is if p≈0.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 µ ≈  26, offspring ≈ 28. With p≈1,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become nearly  α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-a = -2. </a:t>
            </a:r>
          </a:p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maximum possible size of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 a=2 and d=2?  ►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become nearly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2a = 4, this is if p≈0.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 µ ≈  26, offspring ≈ 30. With p=0.5,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becomes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-a/2 = -1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5758352"/>
              </p:ext>
            </p:extLst>
          </p:nvPr>
        </p:nvGraphicFramePr>
        <p:xfrm>
          <a:off x="1651709" y="1199042"/>
          <a:ext cx="8426450" cy="413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15" name="Document" r:id="rId3" imgW="8426940" imgH="4130547" progId="Word.Document.12">
                  <p:link updateAutomatic="1"/>
                </p:oleObj>
              </mc:Choice>
              <mc:Fallback>
                <p:oleObj name="Document" r:id="rId3" imgW="8426940" imgH="4130547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51709" y="1199042"/>
                        <a:ext cx="8426450" cy="413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>
            <a:spLocks noChangeAspect="1"/>
          </p:cNvSpPr>
          <p:nvPr/>
        </p:nvSpPr>
        <p:spPr>
          <a:xfrm>
            <a:off x="60048" y="4415124"/>
            <a:ext cx="1545669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i="1" dirty="0" err="1">
                <a:latin typeface="Arial" panose="020B0604020202020204" pitchFamily="34" charset="0"/>
                <a:cs typeface="Arial" panose="020B0604020202020204" pitchFamily="34" charset="0"/>
              </a:rPr>
              <a:t>Striga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>
                <a:latin typeface="Arial" panose="020B0604020202020204" pitchFamily="34" charset="0"/>
                <a:cs typeface="Arial" panose="020B0604020202020204" pitchFamily="34" charset="0"/>
              </a:rPr>
              <a:t>hermonthica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F2851D-9321-4400-AC5A-F84086AA91F6}"/>
              </a:ext>
            </a:extLst>
          </p:cNvPr>
          <p:cNvGrpSpPr/>
          <p:nvPr/>
        </p:nvGrpSpPr>
        <p:grpSpPr>
          <a:xfrm>
            <a:off x="1695235" y="1788669"/>
            <a:ext cx="7128944" cy="3319629"/>
            <a:chOff x="1695235" y="1788669"/>
            <a:chExt cx="7128944" cy="331962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5ACA2EA-B550-4069-A0FA-D8B14CBAEF20}"/>
                </a:ext>
              </a:extLst>
            </p:cNvPr>
            <p:cNvSpPr txBox="1"/>
            <p:nvPr/>
          </p:nvSpPr>
          <p:spPr>
            <a:xfrm>
              <a:off x="1697689" y="4021212"/>
              <a:ext cx="12118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Deviation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01D13A4-8AD7-4659-AF7B-BF00C1E6E524}"/>
                </a:ext>
              </a:extLst>
            </p:cNvPr>
            <p:cNvSpPr txBox="1"/>
            <p:nvPr/>
          </p:nvSpPr>
          <p:spPr>
            <a:xfrm>
              <a:off x="7612378" y="3497644"/>
              <a:ext cx="12118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Deviation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1F3E84-D5DE-4BC8-BEED-50EFAD5D1980}"/>
                </a:ext>
              </a:extLst>
            </p:cNvPr>
            <p:cNvSpPr txBox="1"/>
            <p:nvPr/>
          </p:nvSpPr>
          <p:spPr>
            <a:xfrm>
              <a:off x="1695235" y="4738966"/>
              <a:ext cx="12118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Deviation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2D9EC4C-75A4-4705-B577-3EEEAD2EBCF6}"/>
                </a:ext>
              </a:extLst>
            </p:cNvPr>
            <p:cNvSpPr txBox="1"/>
            <p:nvPr/>
          </p:nvSpPr>
          <p:spPr>
            <a:xfrm>
              <a:off x="7612378" y="1788669"/>
              <a:ext cx="12118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Deviation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F04966BC-B94D-4EB4-80A1-8B8CBF1044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41" y="2082627"/>
            <a:ext cx="1553706" cy="23305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feld 5">
            <a:extLst>
              <a:ext uri="{FF2B5EF4-FFF2-40B4-BE49-F238E27FC236}">
                <a16:creationId xmlns:a16="http://schemas.microsoft.com/office/drawing/2014/main" id="{0BC7CB28-470A-466F-BABA-3F0A502E2D04}"/>
              </a:ext>
            </a:extLst>
          </p:cNvPr>
          <p:cNvSpPr txBox="1"/>
          <p:nvPr/>
        </p:nvSpPr>
        <p:spPr>
          <a:xfrm>
            <a:off x="11255601" y="24189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16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0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 rechteckige Legende 4"/>
          <p:cNvSpPr/>
          <p:nvPr/>
        </p:nvSpPr>
        <p:spPr>
          <a:xfrm>
            <a:off x="96000" y="4520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707811" y="404369"/>
            <a:ext cx="11073556" cy="526297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indeed possible to mate the population with ‚A1-only‘. For this, employ a genotype that is homozygous A1A1.</a:t>
            </a:r>
            <a:b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indeed possible to mate the population with ‚A2-only‘. For this, employ a genotype that is homozygous A2A2.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Deviation of the offspring due to mating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(gametes with)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Allele A1 to the population: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Name it alpha 1 =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2400" b="1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sz="2400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„average effect of Allele A1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(synonymous: „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statistical additive effect </a:t>
            </a:r>
            <a:r>
              <a:rPr lang="en-GB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2400" b="1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allele A1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“)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Deviation of the offspring from mating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(gametes with)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Allele A2 to the population: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Name it alpha 2 =  </a:t>
            </a:r>
            <a:r>
              <a:rPr lang="en-GB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2400" b="1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sz="2400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„average effect of Allele A2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(synonymous: „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statistical additive effect </a:t>
            </a:r>
            <a:r>
              <a:rPr lang="en-GB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2400" b="1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allele A2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“).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7811" y="5275836"/>
            <a:ext cx="11073556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Enjoy the self-confident handling of parameters that many people only know vaguely.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EFF9109-987C-4E30-8FE9-951AD7EC356A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17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727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000" y="36000"/>
            <a:ext cx="1204615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is a genotype‘s value for Breeding (HWE, random mating situation)?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8001000" y="1696552"/>
            <a:ext cx="4117159" cy="486287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statistical additive effect of an allele A1 tends to be the larger, the more frequent the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allele (A2) is: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200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[a-(p-q)d]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statistical additive effect of an allele A2 tends to have a larger size if …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(in case of d=0) the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allele (A1) is frequent  …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(in case of d=a) the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allele (A1) is at p=q; at intermediate frequency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200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[a-(p-q)d]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511A74-C241-4D4D-86A2-56B463746106}"/>
              </a:ext>
            </a:extLst>
          </p:cNvPr>
          <p:cNvGrpSpPr/>
          <p:nvPr/>
        </p:nvGrpSpPr>
        <p:grpSpPr>
          <a:xfrm>
            <a:off x="72000" y="880527"/>
            <a:ext cx="7866973" cy="5702220"/>
            <a:chOff x="72000" y="880527"/>
            <a:chExt cx="7866973" cy="570222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000" y="928647"/>
              <a:ext cx="7866973" cy="5654100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300566" y="880527"/>
              <a:ext cx="7560733" cy="76944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2200" dirty="0">
                  <a:latin typeface="Arial" panose="020B0604020202020204" pitchFamily="34" charset="0"/>
                  <a:cs typeface="Arial" panose="020B0604020202020204" pitchFamily="34" charset="0"/>
                </a:rPr>
                <a:t>Algebraic and general derivation of the </a:t>
              </a:r>
              <a:r>
                <a:rPr lang="en-GB" sz="2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Statistical Additive Effects</a:t>
              </a:r>
              <a:r>
                <a:rPr lang="en-GB" sz="2200" dirty="0">
                  <a:latin typeface="Arial" panose="020B0604020202020204" pitchFamily="34" charset="0"/>
                  <a:cs typeface="Arial" panose="020B0604020202020204" pitchFamily="34" charset="0"/>
                </a:rPr>
                <a:t> and of the </a:t>
              </a:r>
              <a:r>
                <a:rPr lang="en-GB" sz="2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Statistical Dominance Deviations</a:t>
              </a:r>
            </a:p>
          </p:txBody>
        </p:sp>
      </p:grpSp>
      <p:sp>
        <p:nvSpPr>
          <p:cNvPr id="8" name="Textfeld 5">
            <a:extLst>
              <a:ext uri="{FF2B5EF4-FFF2-40B4-BE49-F238E27FC236}">
                <a16:creationId xmlns:a16="http://schemas.microsoft.com/office/drawing/2014/main" id="{3210B858-B687-424B-B7C7-99EE92E33D65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18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1863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"/>
          <p:cNvSpPr/>
          <p:nvPr/>
        </p:nvSpPr>
        <p:spPr>
          <a:xfrm>
            <a:off x="42204" y="664633"/>
            <a:ext cx="5033563" cy="6031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5506368" y="4984131"/>
            <a:ext cx="3943912" cy="175432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‚positive‘ dominance deviation of the heterozygous genotype is its reluctant ;-) admission that, as a genotype, it inherits less ‘well’ than it (</a:t>
            </a: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se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genetically performs (impostor, show-off; </a:t>
            </a:r>
            <a:r>
              <a:rPr lang="en-GB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Angeber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GB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2462047"/>
              </p:ext>
            </p:extLst>
          </p:nvPr>
        </p:nvGraphicFramePr>
        <p:xfrm>
          <a:off x="144463" y="765175"/>
          <a:ext cx="4851400" cy="598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46" name="Document" r:id="rId3" imgW="5960676" imgH="7359551" progId="Word.Document.12">
                  <p:link updateAutomatic="1"/>
                </p:oleObj>
              </mc:Choice>
              <mc:Fallback>
                <p:oleObj name="Document" r:id="rId3" imgW="5960676" imgH="7359551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4463" y="765175"/>
                        <a:ext cx="4851400" cy="5988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7732" y="82034"/>
            <a:ext cx="12045761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is a genotype‘s Value for Breeding (HWE, random mating situation)?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92BC8C-A79A-4348-AE86-2570D9C180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517" y="4257660"/>
            <a:ext cx="2497819" cy="2497819"/>
          </a:xfrm>
          <a:prstGeom prst="rect">
            <a:avLst/>
          </a:prstGeom>
          <a:effectLst>
            <a:outerShdw blurRad="50800" dist="38100" dir="2700000" sx="101000" sy="101000" algn="tl" rotWithShape="0">
              <a:schemeClr val="tx1">
                <a:alpha val="40000"/>
              </a:scheme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177BE10-5350-442A-9B48-88C3FCE2E91D}"/>
              </a:ext>
            </a:extLst>
          </p:cNvPr>
          <p:cNvSpPr txBox="1"/>
          <p:nvPr/>
        </p:nvSpPr>
        <p:spPr>
          <a:xfrm>
            <a:off x="8401557" y="4488278"/>
            <a:ext cx="1728633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Henri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Laugel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5"/>
          <p:cNvSpPr txBox="1"/>
          <p:nvPr/>
        </p:nvSpPr>
        <p:spPr>
          <a:xfrm>
            <a:off x="11409831" y="6365560"/>
            <a:ext cx="78217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19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6368" y="576105"/>
            <a:ext cx="6607126" cy="378565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d=0, then α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can maximally be	α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 a  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(this is if q≈1; hence, if A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very rare and so A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ubiquitous);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d=a, then α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can even be          	α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2a    (this is if q=1).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overdominance, i.e. d &gt; a, then may be α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2a, even.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Different from metric model, the ‘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statistical dominance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devia-tions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exist for each genotype, be it heterozygous, be it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ho-mozygous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These delta effects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are negative for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homozy-gotes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positive for heterozygous genotype (presumed d≥0).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p=q=0.5, then the ‚positive‘ dominance deviation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of a heterozygote reflects half of its single-locus heterosis (half of d); otherwise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reflects smaller shares of that locus‘ heterosis, since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=2pq ∙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 is maximum at p=q=0.5.</a:t>
            </a:r>
          </a:p>
        </p:txBody>
      </p:sp>
    </p:spTree>
    <p:extLst>
      <p:ext uri="{BB962C8B-B14F-4D97-AF65-F5344CB8AC3E}">
        <p14:creationId xmlns:p14="http://schemas.microsoft.com/office/powerpoint/2010/main" val="3773861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5"/>
          <p:cNvSpPr txBox="1"/>
          <p:nvPr/>
        </p:nvSpPr>
        <p:spPr>
          <a:xfrm>
            <a:off x="11292397" y="6346568"/>
            <a:ext cx="84994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2001" y="36000"/>
            <a:ext cx="12026833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de-DE" sz="3200" dirty="0">
                <a:latin typeface="Arial" panose="020B0604020202020204" pitchFamily="34" charset="0"/>
                <a:cs typeface="Arial" panose="020B0604020202020204" pitchFamily="34" charset="0"/>
              </a:rPr>
              <a:t>Sequential Number: #40 </a:t>
            </a:r>
            <a:br>
              <a:rPr lang="en-GB" altLang="de-DE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e-DE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UNPLAB-QuGen_Ch-6[</a:t>
            </a:r>
            <a:r>
              <a:rPr lang="en-GB" altLang="de-DE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StatMod</a:t>
            </a:r>
            <a:r>
              <a:rPr lang="en-GB" altLang="de-DE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86E5D1-3A69-4901-903F-975E9A3F93C5}"/>
              </a:ext>
            </a:extLst>
          </p:cNvPr>
          <p:cNvSpPr txBox="1"/>
          <p:nvPr/>
        </p:nvSpPr>
        <p:spPr>
          <a:xfrm>
            <a:off x="72001" y="1687464"/>
            <a:ext cx="12026833" cy="138499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Unless I explicitly state otherwise, images and cartoons are created using </a:t>
            </a:r>
            <a:r>
              <a:rPr lang="en-GB" sz="1400" dirty="0" err="1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ChatGPT</a:t>
            </a:r>
            <a:r>
              <a:rPr lang="en-GB" sz="1400" dirty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You may use this material free of charge under the terms of the CC BY license. This requires that you provide appropriate attribution to the author: </a:t>
            </a:r>
            <a:b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W. Link, University of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Goettingen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, Germany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In a few cases, individual images, photographs, or similar material may be subject to a more restrictive Creative Commons license. Where this applies, it is explicitly indicated, and you must comply with the stated license terms for those items.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Please check the license information carefully before reuse. Responsibility for complying with the applicable license terms rests entirely with you.</a:t>
            </a:r>
            <a:endParaRPr lang="en-GB" sz="1400" dirty="0">
              <a:solidFill>
                <a:srgbClr val="3366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189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"/>
          <p:cNvSpPr/>
          <p:nvPr/>
        </p:nvSpPr>
        <p:spPr>
          <a:xfrm>
            <a:off x="42204" y="762000"/>
            <a:ext cx="6053267" cy="46033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Box 5"/>
          <p:cNvSpPr txBox="1"/>
          <p:nvPr/>
        </p:nvSpPr>
        <p:spPr>
          <a:xfrm>
            <a:off x="6332803" y="553229"/>
            <a:ext cx="5780692" cy="59093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‘statistical dominance deviations’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 as δ</a:t>
            </a:r>
            <a:r>
              <a:rPr lang="en-GB" b="1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 difference between the genetic (genotypic) performance (trait expression) of a genotype and its value for breeding. 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the dominant-recessive case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A2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our example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 then phenotypically resistant, since susceptibility is recessive. Yet, genotype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A2 inherits both alleles (in 1:1 ratio). Hence, its two alleles realize - judged from our ‘reference’ population -  average (aka statistical) effects of  ...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 [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– (p – q)d]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	=  3.24dt/ha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-p[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– (p – q)d]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	= -0.36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/ha.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A2 has a value for breeding of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this is </a:t>
            </a:r>
            <a:br>
              <a:rPr lang="en-GB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3.24 + (-0.36) = 2.88 (seen as deviation from µ). </a:t>
            </a:r>
          </a:p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A2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a breeding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this is </a:t>
            </a:r>
            <a:b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26.76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2.88 = 29.64 (seen as ‘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’; performance). 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Since it inherits both alleles, its merit for breeding is smaller than its own genotypic (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per se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performance.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GB" b="1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30 – (26.76 + 2.88) = 2pqd = 2∙0.1∙0.9∙2 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0.36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4938" y="36929"/>
            <a:ext cx="1197855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is a genotype‘s Value for breeding (HWE; random mating situation)? 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868822"/>
              </p:ext>
            </p:extLst>
          </p:nvPr>
        </p:nvGraphicFramePr>
        <p:xfrm>
          <a:off x="134938" y="712788"/>
          <a:ext cx="5961062" cy="531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7" name="Document" r:id="rId3" imgW="5960676" imgH="5311417" progId="Word.Document.12">
                  <p:link updateAutomatic="1"/>
                </p:oleObj>
              </mc:Choice>
              <mc:Fallback>
                <p:oleObj name="Document" r:id="rId3" imgW="5960676" imgH="5311417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4938" y="712788"/>
                        <a:ext cx="5961062" cy="5311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1546" y="5579534"/>
            <a:ext cx="6003925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Sometimes, the difference between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called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‚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average effect of gene substitution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b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= 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[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– (p – q)d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]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(a bit tricky to always get it - whether it is 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or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 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or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32802" y="6445059"/>
            <a:ext cx="3556786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DOI: 10.3389/fgene.2012.00030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44EB6BE-D13E-4653-A4D8-E2EFE95D3056}"/>
              </a:ext>
            </a:extLst>
          </p:cNvPr>
          <p:cNvGrpSpPr/>
          <p:nvPr/>
        </p:nvGrpSpPr>
        <p:grpSpPr>
          <a:xfrm>
            <a:off x="6165077" y="939796"/>
            <a:ext cx="203128" cy="5392147"/>
            <a:chOff x="6165077" y="939796"/>
            <a:chExt cx="203128" cy="539214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3DDADBF-8DAE-4BF0-9D6F-81AFA68AA8F0}"/>
                </a:ext>
              </a:extLst>
            </p:cNvPr>
            <p:cNvSpPr/>
            <p:nvPr/>
          </p:nvSpPr>
          <p:spPr>
            <a:xfrm>
              <a:off x="6188205" y="939796"/>
              <a:ext cx="180000" cy="180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rgbClr val="0000F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0CCC49-C5B6-4394-AEA4-252FF585F753}"/>
                </a:ext>
              </a:extLst>
            </p:cNvPr>
            <p:cNvSpPr/>
            <p:nvPr/>
          </p:nvSpPr>
          <p:spPr>
            <a:xfrm>
              <a:off x="6165077" y="6151943"/>
              <a:ext cx="180000" cy="180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rgbClr val="0000F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24BE308-FFDF-4540-BA6E-4AF533D441CD}"/>
                </a:ext>
              </a:extLst>
            </p:cNvPr>
            <p:cNvCxnSpPr>
              <a:stCxn id="10" idx="4"/>
              <a:endCxn id="11" idx="0"/>
            </p:cNvCxnSpPr>
            <p:nvPr/>
          </p:nvCxnSpPr>
          <p:spPr>
            <a:xfrm flipH="1">
              <a:off x="6255077" y="1119796"/>
              <a:ext cx="23128" cy="5032147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triangle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feld 5">
            <a:extLst>
              <a:ext uri="{FF2B5EF4-FFF2-40B4-BE49-F238E27FC236}">
                <a16:creationId xmlns:a16="http://schemas.microsoft.com/office/drawing/2014/main" id="{62AB68BF-65DF-45B8-BBFD-1EEE52965BF8}"/>
              </a:ext>
            </a:extLst>
          </p:cNvPr>
          <p:cNvSpPr txBox="1"/>
          <p:nvPr/>
        </p:nvSpPr>
        <p:spPr>
          <a:xfrm>
            <a:off x="11255602" y="6383524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20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02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1"/>
          <p:cNvSpPr/>
          <p:nvPr/>
        </p:nvSpPr>
        <p:spPr>
          <a:xfrm>
            <a:off x="42204" y="635196"/>
            <a:ext cx="6121529" cy="463224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1760456"/>
              </p:ext>
            </p:extLst>
          </p:nvPr>
        </p:nvGraphicFramePr>
        <p:xfrm>
          <a:off x="225956" y="635197"/>
          <a:ext cx="5573712" cy="5211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77" name="Document" r:id="rId3" imgW="5960676" imgH="5573860" progId="Word.Document.12">
                  <p:link updateAutomatic="1"/>
                </p:oleObj>
              </mc:Choice>
              <mc:Fallback>
                <p:oleObj name="Document" r:id="rId3" imgW="5960676" imgH="557386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5956" y="635197"/>
                        <a:ext cx="5573712" cy="5211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332802" y="635196"/>
            <a:ext cx="5812631" cy="572464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the case of intermediate gene action, the difference between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 constant,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=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 a, because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q -(-p)=1; unlike in the dominant-recessive case, where the difference is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constant; but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(if a=d)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this  differ-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rence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is:  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c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[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– (p – q)d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]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2qa.  Hence, 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can be maximum 2a and minimum 0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Nota bene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average effect of a gene substitution 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= 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fully ‚contains‘ the metric additive effect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and a fraction of the metric dominance effect d. Hence, the statistical dominance effects contain only that much of the d effect as was not yet ‚consumed‘ by </a:t>
            </a:r>
            <a:r>
              <a:rPr lang="en-GB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= 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‘rule’ extend to statistical </a:t>
            </a:r>
            <a:r>
              <a:rPr lang="en-GB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epistatic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effects, see as 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   (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ISBN: 9780878934812 Chapters  4,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5)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GB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408" y="49629"/>
            <a:ext cx="11979086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is a genotype‘s Value for breeding (HWE, random mating situation)?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060" y="5614711"/>
            <a:ext cx="6077673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Sometimes, the difference between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called </a:t>
            </a:r>
            <a:b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‚average effect of gene substitution‘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b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= 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[a – (p – q)d]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3383087"/>
                  </p:ext>
                </p:extLst>
              </p:nvPr>
            </p:nvGraphicFramePr>
            <p:xfrm>
              <a:off x="6361905" y="5087446"/>
              <a:ext cx="5781220" cy="1350075"/>
            </p:xfrm>
            <a:graphic>
              <a:graphicData uri="http://schemas.openxmlformats.org/drawingml/2006/table">
                <a:tbl>
                  <a:tblPr firstRow="1" firstCol="1" bandRow="1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tblPr>
                  <a:tblGrid>
                    <a:gridCol w="5781220">
                      <a:extLst>
                        <a:ext uri="{9D8B030D-6E8A-4147-A177-3AD203B41FA5}">
                          <a16:colId xmlns:a16="http://schemas.microsoft.com/office/drawing/2014/main" val="3310556261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GB" sz="180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180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α</m:t>
                                  </m:r>
                                </m:e>
                                <m:sub>
                                  <m:r>
                                    <a:rPr lang="de-DE" sz="180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sup>
                              </m:sSubSup>
                              <m:r>
                                <a:rPr lang="de-DE" sz="180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de-DE" sz="1800" b="1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𝐪</m:t>
                              </m:r>
                              <m:sSub>
                                <m:sSubPr>
                                  <m:ctrlPr>
                                    <a:rPr lang="en-GB" sz="1800" b="1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b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[</m:t>
                                  </m:r>
                                  <m:r>
                                    <a:rPr lang="de-DE" sz="1800" b="1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de-DE" sz="1800" b="1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de-DE" sz="1800" b="1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de-DE" sz="1800" b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GB" sz="1800" b="1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1800" b="1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GB" sz="1800" b="1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800" b="1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de-DE" sz="1800" b="1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1800" b="1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1800" b="1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GB" sz="1800" b="1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800" b="1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sup>
                              </m:sSup>
                              <m:sSub>
                                <m:sSubPr>
                                  <m:ctrlPr>
                                    <a:rPr lang="en-GB" sz="1800" b="1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 b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  <m:r>
                                    <a:rPr lang="de-DE" sz="1800" b="1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de-DE" sz="1800" b="1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  <m:r>
                                    <a:rPr lang="de-DE" sz="1800" b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  </m:t>
                                  </m:r>
                                </m:sub>
                              </m:sSub>
                              <m:r>
                                <a:rPr lang="de-DE" sz="180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 (</m:t>
                              </m:r>
                              <m:sSup>
                                <m:sSupPr>
                                  <m:ctrlPr>
                                    <a:rPr lang="en-GB" sz="1800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180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p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de-DE" sz="1800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1800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180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q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de-DE" sz="1800" smtClean="0">
                                  <a:solidFill>
                                    <a:srgbClr val="CC00CC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de-DE" sz="1800" smtClean="0">
                                  <a:solidFill>
                                    <a:srgbClr val="CC00CC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sSub>
                                <m:sSubPr>
                                  <m:ctrlPr>
                                    <a:rPr lang="en-GB" sz="1800" i="1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1800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a</m:t>
                                  </m:r>
                                  <m:r>
                                    <a:rPr lang="de-DE" sz="1800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lang="de-DE" sz="1800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12   </m:t>
                                  </m:r>
                                </m:sub>
                              </m:sSub>
                            </m:oMath>
                          </a14:m>
                          <a:r>
                            <a:rPr lang="de-DE" sz="1100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en-GB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8128747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de-DE" sz="18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          </m:t>
                              </m:r>
                              <m:r>
                                <a:rPr lang="de-DE" sz="1800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 </m:t>
                              </m:r>
                              <m:sSup>
                                <m:sSupPr>
                                  <m:ctrlPr>
                                    <a:rPr lang="en-GB" sz="1800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180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 (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 sz="180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p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  <m:sSup>
                                <m:sSupPr>
                                  <m:ctrlPr>
                                    <a:rPr lang="en-GB" sz="1800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180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q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de-DE" sz="180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  <m:r>
                                <a:rPr lang="de-DE" sz="1800" smtClean="0">
                                  <a:solidFill>
                                    <a:srgbClr val="CC00CC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de-DE" sz="1800" smtClean="0">
                                  <a:solidFill>
                                    <a:srgbClr val="CC00CC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ad</m:t>
                              </m:r>
                              <m:sSub>
                                <m:sSubPr>
                                  <m:ctrlPr>
                                    <a:rPr lang="en-GB" sz="1800" i="1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1800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lang="de-DE" sz="1800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12   </m:t>
                                  </m:r>
                                </m:sub>
                              </m:sSub>
                            </m:oMath>
                          </a14:m>
                          <a:r>
                            <a:rPr lang="de-DE" sz="1100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en-GB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9581898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de-DE" sz="1800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          </m:t>
                              </m:r>
                              <m:r>
                                <a:rPr lang="de-DE" sz="1800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de-DE" sz="180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GB" sz="1800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p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GB" sz="1800" i="1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800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de-DE" sz="1800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q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GB" sz="1800" i="1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800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  <m:d>
                                <m:dPr>
                                  <m:ctrlPr>
                                    <a:rPr lang="en-GB" sz="1800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p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GB" sz="1800" i="1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800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de-DE" sz="1800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q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GB" sz="1800" i="1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800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  <m:d>
                                <m:dPr>
                                  <m:ctrlPr>
                                    <a:rPr lang="en-GB" sz="1800" i="1" smtClean="0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1800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a</m:t>
                                  </m:r>
                                  <m:sSub>
                                    <m:sSubPr>
                                      <m:ctrlPr>
                                        <a:rPr lang="en-GB" sz="1800" i="1">
                                          <a:solidFill>
                                            <a:srgbClr val="CC00CC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de-DE" sz="1800">
                                          <a:solidFill>
                                            <a:srgbClr val="CC00CC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d</m:t>
                                      </m:r>
                                      <m:r>
                                        <a:rPr lang="de-DE" sz="1800">
                                          <a:solidFill>
                                            <a:srgbClr val="CC00CC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)</m:t>
                                      </m:r>
                                    </m:e>
                                    <m:sub>
                                      <m:r>
                                        <a:rPr lang="de-DE" sz="1800">
                                          <a:solidFill>
                                            <a:srgbClr val="CC00CC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  <m:r>
                                        <a:rPr lang="de-DE" sz="1800" b="0" i="0" smtClean="0">
                                          <a:solidFill>
                                            <a:srgbClr val="CC00CC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r>
                            <a:rPr lang="de-DE" sz="1100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en-GB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1944013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de-DE" sz="18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          </m:t>
                              </m:r>
                              <m:r>
                                <a:rPr lang="de-DE" sz="180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de-DE" sz="180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</m:t>
                              </m:r>
                              <m:d>
                                <m:dPr>
                                  <m:ctrlPr>
                                    <a:rPr lang="en-GB" sz="1800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p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GB" sz="1800" i="1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800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de-DE" sz="1800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q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GB" sz="1800" i="1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1800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  <m:r>
                                <a:rPr lang="de-DE" sz="1800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GB" sz="1800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sz="180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 (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 sz="180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p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de-DE" sz="1800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GB" sz="1800" i="1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180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q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GB" sz="1800" i="1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80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de-DE" sz="1800" i="1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  <m:r>
                                <a:rPr lang="de-DE" sz="1800" smtClean="0">
                                  <a:solidFill>
                                    <a:srgbClr val="CC00CC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de-DE" sz="1800" smtClean="0">
                                  <a:solidFill>
                                    <a:srgbClr val="CC00CC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sSub>
                                <m:sSubPr>
                                  <m:ctrlPr>
                                    <a:rPr lang="en-GB" sz="1800" i="1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1800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d</m:t>
                                  </m:r>
                                  <m:r>
                                    <a:rPr lang="de-DE" sz="1800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lang="de-DE" sz="1800">
                                      <a:solidFill>
                                        <a:srgbClr val="CC00CC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12   </m:t>
                                  </m:r>
                                </m:sub>
                              </m:sSub>
                              <m:r>
                                <a:rPr lang="de-DE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]</m:t>
                              </m:r>
                            </m:oMath>
                          </a14:m>
                          <a:r>
                            <a:rPr lang="de-DE" sz="1800" dirty="0">
                              <a:effectLst/>
                              <a:latin typeface="Calibri" panose="020F050202020403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en-GB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1788515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3383087"/>
                  </p:ext>
                </p:extLst>
              </p:nvPr>
            </p:nvGraphicFramePr>
            <p:xfrm>
              <a:off x="6361905" y="5087446"/>
              <a:ext cx="5781220" cy="1450595"/>
            </p:xfrm>
            <a:graphic>
              <a:graphicData uri="http://schemas.openxmlformats.org/drawingml/2006/table">
                <a:tbl>
                  <a:tblPr firstRow="1" firstCol="1" bandRow="1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tblPr>
                  <a:tblGrid>
                    <a:gridCol w="5781220">
                      <a:extLst>
                        <a:ext uri="{9D8B030D-6E8A-4147-A177-3AD203B41FA5}">
                          <a16:colId xmlns:a16="http://schemas.microsoft.com/office/drawing/2014/main" val="3310556261"/>
                        </a:ext>
                      </a:extLst>
                    </a:gridCol>
                  </a:tblGrid>
                  <a:tr h="38989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421" t="-7813" r="-1475" b="-2953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81287471"/>
                      </a:ext>
                    </a:extLst>
                  </a:tr>
                  <a:tr h="3366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421" t="-123214" r="-1475" b="-237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95818982"/>
                      </a:ext>
                    </a:extLst>
                  </a:tr>
                  <a:tr h="3620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421" t="-211864" r="-1475" b="-1254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19440137"/>
                      </a:ext>
                    </a:extLst>
                  </a:tr>
                  <a:tr h="3620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421" t="-306667" r="-1475" b="-2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1788515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C88247C1-8FE2-48BD-B088-7DF9F730F5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577" y="3355760"/>
            <a:ext cx="1819927" cy="18199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feld 5">
            <a:extLst>
              <a:ext uri="{FF2B5EF4-FFF2-40B4-BE49-F238E27FC236}">
                <a16:creationId xmlns:a16="http://schemas.microsoft.com/office/drawing/2014/main" id="{4838078D-603C-4010-A980-8C8C6A5575CE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21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48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30"/>
          <p:cNvSpPr txBox="1"/>
          <p:nvPr/>
        </p:nvSpPr>
        <p:spPr>
          <a:xfrm>
            <a:off x="72000" y="72000"/>
            <a:ext cx="782038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‘Visualize’ the </a:t>
            </a:r>
            <a:r>
              <a:rPr lang="en-GB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Statistical Model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269" name="Group 268"/>
          <p:cNvGrpSpPr/>
          <p:nvPr/>
        </p:nvGrpSpPr>
        <p:grpSpPr>
          <a:xfrm>
            <a:off x="72000" y="640755"/>
            <a:ext cx="7820437" cy="4774948"/>
            <a:chOff x="107504" y="687885"/>
            <a:chExt cx="7820437" cy="4774948"/>
          </a:xfrm>
        </p:grpSpPr>
        <p:sp>
          <p:nvSpPr>
            <p:cNvPr id="268" name="Rectangle 267"/>
            <p:cNvSpPr/>
            <p:nvPr/>
          </p:nvSpPr>
          <p:spPr>
            <a:xfrm>
              <a:off x="107504" y="687885"/>
              <a:ext cx="7820388" cy="4774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1"/>
            </a:p>
          </p:txBody>
        </p:sp>
        <p:grpSp>
          <p:nvGrpSpPr>
            <p:cNvPr id="267" name="Group 266"/>
            <p:cNvGrpSpPr/>
            <p:nvPr/>
          </p:nvGrpSpPr>
          <p:grpSpPr>
            <a:xfrm>
              <a:off x="184492" y="792429"/>
              <a:ext cx="7743449" cy="4373313"/>
              <a:chOff x="347450" y="2008015"/>
              <a:chExt cx="7565785" cy="4373313"/>
            </a:xfrm>
          </p:grpSpPr>
          <p:grpSp>
            <p:nvGrpSpPr>
              <p:cNvPr id="20" name="Gruppieren 448"/>
              <p:cNvGrpSpPr/>
              <p:nvPr/>
            </p:nvGrpSpPr>
            <p:grpSpPr>
              <a:xfrm>
                <a:off x="539475" y="2008015"/>
                <a:ext cx="1766630" cy="1263525"/>
                <a:chOff x="539475" y="2276850"/>
                <a:chExt cx="1766630" cy="1263525"/>
              </a:xfrm>
            </p:grpSpPr>
            <p:sp>
              <p:nvSpPr>
                <p:cNvPr id="21" name="Textfeld 449"/>
                <p:cNvSpPr txBox="1"/>
                <p:nvPr/>
              </p:nvSpPr>
              <p:spPr>
                <a:xfrm>
                  <a:off x="1056987" y="2520409"/>
                  <a:ext cx="38404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GB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i</a:t>
                  </a:r>
                </a:p>
              </p:txBody>
            </p:sp>
            <p:grpSp>
              <p:nvGrpSpPr>
                <p:cNvPr id="22" name="Gruppieren 450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24" name="Gruppieren 452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29" name="Gerade Verbindung 457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30" name="Ellipse 458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1" name="Ellipse 459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25" name="Gruppieren 453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26" name="Gerade Verbindung 454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27" name="Ellipse 455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8" name="Ellipse 456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23" name="Textfeld 451"/>
                <p:cNvSpPr txBox="1"/>
                <p:nvPr/>
              </p:nvSpPr>
              <p:spPr>
                <a:xfrm>
                  <a:off x="539475" y="2276850"/>
                  <a:ext cx="176663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</a:rPr>
                    <a:t>Additive effects</a:t>
                  </a:r>
                </a:p>
              </p:txBody>
            </p:sp>
          </p:grpSp>
          <p:grpSp>
            <p:nvGrpSpPr>
              <p:cNvPr id="32" name="Gruppieren 460"/>
              <p:cNvGrpSpPr/>
              <p:nvPr/>
            </p:nvGrpSpPr>
            <p:grpSpPr>
              <a:xfrm>
                <a:off x="2152486" y="2008015"/>
                <a:ext cx="1689819" cy="1263525"/>
                <a:chOff x="539475" y="2276850"/>
                <a:chExt cx="1689819" cy="1263525"/>
              </a:xfrm>
            </p:grpSpPr>
            <p:sp>
              <p:nvSpPr>
                <p:cNvPr id="33" name="Textfeld 461"/>
                <p:cNvSpPr txBox="1"/>
                <p:nvPr/>
              </p:nvSpPr>
              <p:spPr>
                <a:xfrm>
                  <a:off x="1077144" y="2520409"/>
                  <a:ext cx="38404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GB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j</a:t>
                  </a:r>
                </a:p>
              </p:txBody>
            </p:sp>
            <p:grpSp>
              <p:nvGrpSpPr>
                <p:cNvPr id="34" name="Gruppieren 462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36" name="Gruppieren 464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41" name="Gerade Verbindung 469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42" name="Ellipse 470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3" name="Ellipse 471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7" name="Gruppieren 465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38" name="Gerade Verbindung 466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39" name="Ellipse 467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" name="Ellipse 468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35" name="Textfeld 463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grpSp>
            <p:nvGrpSpPr>
              <p:cNvPr id="44" name="Gruppieren 472"/>
              <p:cNvGrpSpPr/>
              <p:nvPr/>
            </p:nvGrpSpPr>
            <p:grpSpPr>
              <a:xfrm>
                <a:off x="3842305" y="2008015"/>
                <a:ext cx="1689819" cy="1263525"/>
                <a:chOff x="539475" y="2276850"/>
                <a:chExt cx="1689819" cy="1263525"/>
              </a:xfrm>
            </p:grpSpPr>
            <p:sp>
              <p:nvSpPr>
                <p:cNvPr id="45" name="Textfeld 473"/>
                <p:cNvSpPr txBox="1"/>
                <p:nvPr/>
              </p:nvSpPr>
              <p:spPr>
                <a:xfrm>
                  <a:off x="1038740" y="3098073"/>
                  <a:ext cx="38404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GB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k</a:t>
                  </a:r>
                </a:p>
              </p:txBody>
            </p:sp>
            <p:grpSp>
              <p:nvGrpSpPr>
                <p:cNvPr id="46" name="Gruppieren 474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48" name="Gruppieren 476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53" name="Gerade Verbindung 481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54" name="Ellipse 482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5" name="Ellipse 483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9" name="Gruppieren 477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50" name="Gerade Verbindung 478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51" name="Ellipse 479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" name="Ellipse 480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47" name="Textfeld 475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grpSp>
            <p:nvGrpSpPr>
              <p:cNvPr id="56" name="Gruppieren 484"/>
              <p:cNvGrpSpPr/>
              <p:nvPr/>
            </p:nvGrpSpPr>
            <p:grpSpPr>
              <a:xfrm>
                <a:off x="5570531" y="2008015"/>
                <a:ext cx="1689819" cy="1263525"/>
                <a:chOff x="539475" y="2276850"/>
                <a:chExt cx="1689819" cy="1263525"/>
              </a:xfrm>
            </p:grpSpPr>
            <p:sp>
              <p:nvSpPr>
                <p:cNvPr id="57" name="Textfeld 485"/>
                <p:cNvSpPr txBox="1"/>
                <p:nvPr/>
              </p:nvSpPr>
              <p:spPr>
                <a:xfrm>
                  <a:off x="1115550" y="3136478"/>
                  <a:ext cx="38404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GB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l</a:t>
                  </a:r>
                </a:p>
              </p:txBody>
            </p:sp>
            <p:grpSp>
              <p:nvGrpSpPr>
                <p:cNvPr id="58" name="Gruppieren 486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60" name="Gruppieren 488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65" name="Gerade Verbindung 493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66" name="Ellipse 494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" name="Ellipse 495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1" name="Gruppieren 489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62" name="Gerade Verbindung 490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63" name="Ellipse 491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4" name="Ellipse 492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59" name="Textfeld 487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grpSp>
            <p:nvGrpSpPr>
              <p:cNvPr id="68" name="Gruppieren 496"/>
              <p:cNvGrpSpPr/>
              <p:nvPr/>
            </p:nvGrpSpPr>
            <p:grpSpPr>
              <a:xfrm>
                <a:off x="539474" y="3467405"/>
                <a:ext cx="2265895" cy="1382580"/>
                <a:chOff x="539474" y="3621025"/>
                <a:chExt cx="2265895" cy="1382580"/>
              </a:xfrm>
            </p:grpSpPr>
            <p:grpSp>
              <p:nvGrpSpPr>
                <p:cNvPr id="69" name="Gruppieren 497"/>
                <p:cNvGrpSpPr/>
                <p:nvPr/>
              </p:nvGrpSpPr>
              <p:grpSpPr>
                <a:xfrm>
                  <a:off x="539474" y="3621025"/>
                  <a:ext cx="2265895" cy="1382580"/>
                  <a:chOff x="539474" y="2157795"/>
                  <a:chExt cx="2265895" cy="1382580"/>
                </a:xfrm>
              </p:grpSpPr>
              <p:sp>
                <p:nvSpPr>
                  <p:cNvPr id="71" name="Textfeld 499"/>
                  <p:cNvSpPr txBox="1"/>
                  <p:nvPr/>
                </p:nvSpPr>
                <p:spPr>
                  <a:xfrm>
                    <a:off x="1056987" y="2388225"/>
                    <a:ext cx="38404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8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cs typeface="Times New Roman" panose="02020603050405020304" pitchFamily="18" charset="0"/>
                      </a:rPr>
                      <a:t>δ</a:t>
                    </a:r>
                    <a:r>
                      <a:rPr kumimoji="0" lang="en-GB" sz="1800" b="0" i="0" u="none" strike="noStrike" kern="0" cap="none" spc="0" normalizeH="0" baseline="-25000" noProof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cs typeface="Times New Roman" panose="02020603050405020304" pitchFamily="18" charset="0"/>
                      </a:rPr>
                      <a:t>ij</a:t>
                    </a:r>
                  </a:p>
                </p:txBody>
              </p:sp>
              <p:grpSp>
                <p:nvGrpSpPr>
                  <p:cNvPr id="72" name="Gruppieren 500"/>
                  <p:cNvGrpSpPr/>
                  <p:nvPr/>
                </p:nvGrpSpPr>
                <p:grpSpPr>
                  <a:xfrm>
                    <a:off x="948442" y="2659364"/>
                    <a:ext cx="581114" cy="881011"/>
                    <a:chOff x="948442" y="2659364"/>
                    <a:chExt cx="581114" cy="881011"/>
                  </a:xfrm>
                </p:grpSpPr>
                <p:grpSp>
                  <p:nvGrpSpPr>
                    <p:cNvPr id="74" name="Gruppieren 502"/>
                    <p:cNvGrpSpPr/>
                    <p:nvPr/>
                  </p:nvGrpSpPr>
                  <p:grpSpPr>
                    <a:xfrm>
                      <a:off x="948442" y="2659364"/>
                      <a:ext cx="166678" cy="881011"/>
                      <a:chOff x="5396394" y="395005"/>
                      <a:chExt cx="268835" cy="1420985"/>
                    </a:xfrm>
                  </p:grpSpPr>
                  <p:cxnSp>
                    <p:nvCxnSpPr>
                      <p:cNvPr id="79" name="Gerade Verbindung 507"/>
                      <p:cNvCxnSpPr/>
                      <p:nvPr/>
                    </p:nvCxnSpPr>
                    <p:spPr>
                      <a:xfrm>
                        <a:off x="5532125" y="395005"/>
                        <a:ext cx="0" cy="1420985"/>
                      </a:xfrm>
                      <a:prstGeom prst="line">
                        <a:avLst/>
                      </a:prstGeom>
                      <a:noFill/>
                      <a:ln w="38100" cap="flat" cmpd="sng" algn="ctr">
                        <a:solidFill>
                          <a:sysClr val="windowText" lastClr="000000"/>
                        </a:solidFill>
                        <a:prstDash val="solid"/>
                      </a:ln>
                      <a:effectLst/>
                    </p:spPr>
                  </p:cxnSp>
                  <p:sp>
                    <p:nvSpPr>
                      <p:cNvPr id="80" name="Ellipse 508"/>
                      <p:cNvSpPr/>
                      <p:nvPr/>
                    </p:nvSpPr>
                    <p:spPr>
                      <a:xfrm>
                        <a:off x="5396394" y="461922"/>
                        <a:ext cx="268835" cy="268835"/>
                      </a:xfrm>
                      <a:prstGeom prst="ellipse">
                        <a:avLst/>
                      </a:prstGeom>
                      <a:solidFill>
                        <a:srgbClr val="0000FF"/>
                      </a:solidFill>
                      <a:ln w="25400" cap="flat" cmpd="sng" algn="ctr">
                        <a:solidFill>
                          <a:srgbClr val="0000FF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81" name="Ellipse 509"/>
                      <p:cNvSpPr/>
                      <p:nvPr/>
                    </p:nvSpPr>
                    <p:spPr>
                      <a:xfrm>
                        <a:off x="5396394" y="1443968"/>
                        <a:ext cx="268835" cy="268835"/>
                      </a:xfrm>
                      <a:prstGeom prst="ellipse">
                        <a:avLst/>
                      </a:prstGeom>
                      <a:noFill/>
                      <a:ln w="25400" cap="flat" cmpd="sng" algn="ctr">
                        <a:solidFill>
                          <a:srgbClr val="00B050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75" name="Gruppieren 503"/>
                    <p:cNvGrpSpPr/>
                    <p:nvPr/>
                  </p:nvGrpSpPr>
                  <p:grpSpPr>
                    <a:xfrm>
                      <a:off x="1362878" y="2659364"/>
                      <a:ext cx="166678" cy="881011"/>
                      <a:chOff x="5396394" y="395005"/>
                      <a:chExt cx="268835" cy="1420985"/>
                    </a:xfrm>
                  </p:grpSpPr>
                  <p:cxnSp>
                    <p:nvCxnSpPr>
                      <p:cNvPr id="76" name="Gerade Verbindung 504"/>
                      <p:cNvCxnSpPr/>
                      <p:nvPr/>
                    </p:nvCxnSpPr>
                    <p:spPr>
                      <a:xfrm>
                        <a:off x="5532125" y="395005"/>
                        <a:ext cx="0" cy="1420985"/>
                      </a:xfrm>
                      <a:prstGeom prst="line">
                        <a:avLst/>
                      </a:prstGeom>
                      <a:noFill/>
                      <a:ln w="38100" cap="flat" cmpd="sng" algn="ctr">
                        <a:solidFill>
                          <a:sysClr val="windowText" lastClr="000000"/>
                        </a:solidFill>
                        <a:prstDash val="solid"/>
                      </a:ln>
                      <a:effectLst/>
                    </p:spPr>
                  </p:cxnSp>
                  <p:sp>
                    <p:nvSpPr>
                      <p:cNvPr id="77" name="Ellipse 505"/>
                      <p:cNvSpPr/>
                      <p:nvPr/>
                    </p:nvSpPr>
                    <p:spPr>
                      <a:xfrm>
                        <a:off x="5396394" y="461922"/>
                        <a:ext cx="268835" cy="268835"/>
                      </a:xfrm>
                      <a:prstGeom prst="ellipse">
                        <a:avLst/>
                      </a:prstGeom>
                      <a:solidFill>
                        <a:srgbClr val="0000FF"/>
                      </a:solidFill>
                      <a:ln w="25400" cap="flat" cmpd="sng" algn="ctr">
                        <a:solidFill>
                          <a:srgbClr val="0000FF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8" name="Ellipse 506"/>
                      <p:cNvSpPr/>
                      <p:nvPr/>
                    </p:nvSpPr>
                    <p:spPr>
                      <a:xfrm>
                        <a:off x="5396394" y="1443968"/>
                        <a:ext cx="268835" cy="268835"/>
                      </a:xfrm>
                      <a:prstGeom prst="ellipse">
                        <a:avLst/>
                      </a:prstGeom>
                      <a:noFill/>
                      <a:ln w="25400" cap="flat" cmpd="sng" algn="ctr">
                        <a:solidFill>
                          <a:srgbClr val="00B050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73" name="Textfeld 501"/>
                  <p:cNvSpPr txBox="1"/>
                  <p:nvPr/>
                </p:nvSpPr>
                <p:spPr>
                  <a:xfrm>
                    <a:off x="539474" y="2157795"/>
                    <a:ext cx="226589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8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</a:rPr>
                      <a:t>Dominance effects</a:t>
                    </a:r>
                  </a:p>
                </p:txBody>
              </p:sp>
            </p:grpSp>
            <p:cxnSp>
              <p:nvCxnSpPr>
                <p:cNvPr id="70" name="Gerade Verbindung mit Pfeil 498"/>
                <p:cNvCxnSpPr>
                  <a:stCxn id="80" idx="6"/>
                  <a:endCxn id="77" idx="2"/>
                </p:cNvCxnSpPr>
                <p:nvPr/>
              </p:nvCxnSpPr>
              <p:spPr>
                <a:xfrm>
                  <a:off x="1115120" y="4247422"/>
                  <a:ext cx="247758" cy="0"/>
                </a:xfrm>
                <a:prstGeom prst="straightConnector1">
                  <a:avLst/>
                </a:prstGeom>
                <a:noFill/>
                <a:ln w="19050" cap="flat" cmpd="sng" algn="ctr">
                  <a:solidFill>
                    <a:srgbClr val="0000FF"/>
                  </a:solidFill>
                  <a:prstDash val="solid"/>
                  <a:headEnd type="triangle" w="sm" len="med"/>
                  <a:tailEnd type="triangle" w="sm" len="med"/>
                </a:ln>
                <a:effectLst/>
              </p:spPr>
            </p:cxnSp>
          </p:grpSp>
          <p:grpSp>
            <p:nvGrpSpPr>
              <p:cNvPr id="82" name="Gruppieren 510"/>
              <p:cNvGrpSpPr/>
              <p:nvPr/>
            </p:nvGrpSpPr>
            <p:grpSpPr>
              <a:xfrm>
                <a:off x="1922055" y="3467405"/>
                <a:ext cx="2265895" cy="1382580"/>
                <a:chOff x="539474" y="3621025"/>
                <a:chExt cx="2265895" cy="1382580"/>
              </a:xfrm>
            </p:grpSpPr>
            <p:grpSp>
              <p:nvGrpSpPr>
                <p:cNvPr id="83" name="Gruppieren 511"/>
                <p:cNvGrpSpPr/>
                <p:nvPr/>
              </p:nvGrpSpPr>
              <p:grpSpPr>
                <a:xfrm>
                  <a:off x="539474" y="3621025"/>
                  <a:ext cx="2265895" cy="1382580"/>
                  <a:chOff x="539474" y="2157795"/>
                  <a:chExt cx="2265895" cy="1382580"/>
                </a:xfrm>
              </p:grpSpPr>
              <p:sp>
                <p:nvSpPr>
                  <p:cNvPr id="85" name="Textfeld 513"/>
                  <p:cNvSpPr txBox="1"/>
                  <p:nvPr/>
                </p:nvSpPr>
                <p:spPr>
                  <a:xfrm>
                    <a:off x="1038739" y="3017423"/>
                    <a:ext cx="44261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8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cs typeface="Times New Roman" panose="02020603050405020304" pitchFamily="18" charset="0"/>
                      </a:rPr>
                      <a:t>δ</a:t>
                    </a:r>
                    <a:r>
                      <a:rPr kumimoji="0" lang="en-GB" sz="1800" b="0" i="0" u="none" strike="noStrike" kern="0" cap="none" spc="0" normalizeH="0" baseline="-25000" noProof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cs typeface="Times New Roman" panose="02020603050405020304" pitchFamily="18" charset="0"/>
                      </a:rPr>
                      <a:t>kl</a:t>
                    </a:r>
                  </a:p>
                </p:txBody>
              </p:sp>
              <p:grpSp>
                <p:nvGrpSpPr>
                  <p:cNvPr id="86" name="Gruppieren 514"/>
                  <p:cNvGrpSpPr/>
                  <p:nvPr/>
                </p:nvGrpSpPr>
                <p:grpSpPr>
                  <a:xfrm>
                    <a:off x="948442" y="2659364"/>
                    <a:ext cx="581114" cy="881011"/>
                    <a:chOff x="948442" y="2659364"/>
                    <a:chExt cx="581114" cy="881011"/>
                  </a:xfrm>
                </p:grpSpPr>
                <p:grpSp>
                  <p:nvGrpSpPr>
                    <p:cNvPr id="88" name="Gruppieren 516"/>
                    <p:cNvGrpSpPr/>
                    <p:nvPr/>
                  </p:nvGrpSpPr>
                  <p:grpSpPr>
                    <a:xfrm>
                      <a:off x="948442" y="2659364"/>
                      <a:ext cx="166678" cy="881011"/>
                      <a:chOff x="5396394" y="395005"/>
                      <a:chExt cx="268835" cy="1420985"/>
                    </a:xfrm>
                  </p:grpSpPr>
                  <p:cxnSp>
                    <p:nvCxnSpPr>
                      <p:cNvPr id="93" name="Gerade Verbindung 521"/>
                      <p:cNvCxnSpPr/>
                      <p:nvPr/>
                    </p:nvCxnSpPr>
                    <p:spPr>
                      <a:xfrm>
                        <a:off x="5532125" y="395005"/>
                        <a:ext cx="0" cy="1420985"/>
                      </a:xfrm>
                      <a:prstGeom prst="line">
                        <a:avLst/>
                      </a:prstGeom>
                      <a:noFill/>
                      <a:ln w="38100" cap="flat" cmpd="sng" algn="ctr">
                        <a:solidFill>
                          <a:sysClr val="windowText" lastClr="000000"/>
                        </a:solidFill>
                        <a:prstDash val="solid"/>
                      </a:ln>
                      <a:effectLst/>
                    </p:spPr>
                  </p:cxnSp>
                  <p:sp>
                    <p:nvSpPr>
                      <p:cNvPr id="94" name="Ellipse 522"/>
                      <p:cNvSpPr/>
                      <p:nvPr/>
                    </p:nvSpPr>
                    <p:spPr>
                      <a:xfrm>
                        <a:off x="5396394" y="461922"/>
                        <a:ext cx="268835" cy="268835"/>
                      </a:xfrm>
                      <a:prstGeom prst="ellipse">
                        <a:avLst/>
                      </a:prstGeom>
                      <a:noFill/>
                      <a:ln w="25400" cap="flat" cmpd="sng" algn="ctr">
                        <a:solidFill>
                          <a:srgbClr val="0000FF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95" name="Ellipse 523"/>
                      <p:cNvSpPr/>
                      <p:nvPr/>
                    </p:nvSpPr>
                    <p:spPr>
                      <a:xfrm>
                        <a:off x="5396394" y="1443968"/>
                        <a:ext cx="268835" cy="268835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 w="25400" cap="flat" cmpd="sng" algn="ctr">
                        <a:solidFill>
                          <a:srgbClr val="00B050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89" name="Gruppieren 517"/>
                    <p:cNvGrpSpPr/>
                    <p:nvPr/>
                  </p:nvGrpSpPr>
                  <p:grpSpPr>
                    <a:xfrm>
                      <a:off x="1362878" y="2659364"/>
                      <a:ext cx="166678" cy="881011"/>
                      <a:chOff x="5396394" y="395005"/>
                      <a:chExt cx="268835" cy="1420985"/>
                    </a:xfrm>
                  </p:grpSpPr>
                  <p:cxnSp>
                    <p:nvCxnSpPr>
                      <p:cNvPr id="90" name="Gerade Verbindung 518"/>
                      <p:cNvCxnSpPr/>
                      <p:nvPr/>
                    </p:nvCxnSpPr>
                    <p:spPr>
                      <a:xfrm>
                        <a:off x="5532125" y="395005"/>
                        <a:ext cx="0" cy="1420985"/>
                      </a:xfrm>
                      <a:prstGeom prst="line">
                        <a:avLst/>
                      </a:prstGeom>
                      <a:noFill/>
                      <a:ln w="38100" cap="flat" cmpd="sng" algn="ctr">
                        <a:solidFill>
                          <a:sysClr val="windowText" lastClr="000000"/>
                        </a:solidFill>
                        <a:prstDash val="solid"/>
                      </a:ln>
                      <a:effectLst/>
                    </p:spPr>
                  </p:cxnSp>
                  <p:sp>
                    <p:nvSpPr>
                      <p:cNvPr id="91" name="Ellipse 519"/>
                      <p:cNvSpPr/>
                      <p:nvPr/>
                    </p:nvSpPr>
                    <p:spPr>
                      <a:xfrm>
                        <a:off x="5396394" y="461922"/>
                        <a:ext cx="268835" cy="268835"/>
                      </a:xfrm>
                      <a:prstGeom prst="ellipse">
                        <a:avLst/>
                      </a:prstGeom>
                      <a:noFill/>
                      <a:ln w="25400" cap="flat" cmpd="sng" algn="ctr">
                        <a:solidFill>
                          <a:srgbClr val="0000FF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92" name="Ellipse 520"/>
                      <p:cNvSpPr/>
                      <p:nvPr/>
                    </p:nvSpPr>
                    <p:spPr>
                      <a:xfrm>
                        <a:off x="5396394" y="1443968"/>
                        <a:ext cx="268835" cy="268835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 w="25400" cap="flat" cmpd="sng" algn="ctr">
                        <a:solidFill>
                          <a:srgbClr val="00B050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87" name="Textfeld 515"/>
                  <p:cNvSpPr txBox="1"/>
                  <p:nvPr/>
                </p:nvSpPr>
                <p:spPr>
                  <a:xfrm>
                    <a:off x="539474" y="2157795"/>
                    <a:ext cx="226589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</p:grpSp>
            <p:cxnSp>
              <p:nvCxnSpPr>
                <p:cNvPr id="84" name="Gerade Verbindung mit Pfeil 512"/>
                <p:cNvCxnSpPr/>
                <p:nvPr/>
              </p:nvCxnSpPr>
              <p:spPr>
                <a:xfrm>
                  <a:off x="1115120" y="4849985"/>
                  <a:ext cx="247758" cy="0"/>
                </a:xfrm>
                <a:prstGeom prst="straightConnector1">
                  <a:avLst/>
                </a:prstGeom>
                <a:noFill/>
                <a:ln w="19050" cap="flat" cmpd="sng" algn="ctr">
                  <a:solidFill>
                    <a:srgbClr val="00B050"/>
                  </a:solidFill>
                  <a:prstDash val="solid"/>
                  <a:headEnd type="triangle" w="sm" len="med"/>
                  <a:tailEnd type="triangle" w="sm" len="med"/>
                </a:ln>
                <a:effectLst/>
              </p:spPr>
            </p:cxnSp>
          </p:grpSp>
          <p:grpSp>
            <p:nvGrpSpPr>
              <p:cNvPr id="96" name="Gruppieren 524"/>
              <p:cNvGrpSpPr/>
              <p:nvPr/>
            </p:nvGrpSpPr>
            <p:grpSpPr>
              <a:xfrm>
                <a:off x="3582319" y="3429000"/>
                <a:ext cx="3716436" cy="1382580"/>
                <a:chOff x="509919" y="2157795"/>
                <a:chExt cx="3716436" cy="1382580"/>
              </a:xfrm>
            </p:grpSpPr>
            <p:sp>
              <p:nvSpPr>
                <p:cNvPr id="97" name="Textfeld 525"/>
                <p:cNvSpPr txBox="1"/>
                <p:nvPr/>
              </p:nvSpPr>
              <p:spPr>
                <a:xfrm>
                  <a:off x="509919" y="2829238"/>
                  <a:ext cx="55792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GB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i</a:t>
                  </a:r>
                  <a:r>
                    <a:rPr kumimoji="0" lang="en-GB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GB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k</a:t>
                  </a:r>
                </a:p>
              </p:txBody>
            </p:sp>
            <p:grpSp>
              <p:nvGrpSpPr>
                <p:cNvPr id="98" name="Gruppieren 526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100" name="Gruppieren 528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05" name="Gerade Verbindung 533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06" name="Ellipse 534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7" name="Ellipse 535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01" name="Gruppieren 529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02" name="Gerade Verbindung 530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03" name="Ellipse 531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4" name="Ellipse 532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99" name="Textfeld 527"/>
                <p:cNvSpPr txBox="1"/>
                <p:nvPr/>
              </p:nvSpPr>
              <p:spPr>
                <a:xfrm>
                  <a:off x="539475" y="2157795"/>
                  <a:ext cx="36868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</a:rPr>
                    <a:t>Additive x Additive effects</a:t>
                  </a:r>
                </a:p>
              </p:txBody>
            </p:sp>
          </p:grpSp>
          <p:grpSp>
            <p:nvGrpSpPr>
              <p:cNvPr id="108" name="Gruppieren 536"/>
              <p:cNvGrpSpPr/>
              <p:nvPr/>
            </p:nvGrpSpPr>
            <p:grpSpPr>
              <a:xfrm>
                <a:off x="5224886" y="3548055"/>
                <a:ext cx="1689819" cy="1263525"/>
                <a:chOff x="539475" y="2276850"/>
                <a:chExt cx="1689819" cy="1263525"/>
              </a:xfrm>
            </p:grpSpPr>
            <p:sp>
              <p:nvSpPr>
                <p:cNvPr id="109" name="Textfeld 537"/>
                <p:cNvSpPr txBox="1"/>
                <p:nvPr/>
              </p:nvSpPr>
              <p:spPr>
                <a:xfrm>
                  <a:off x="577879" y="2829238"/>
                  <a:ext cx="49926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GB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i</a:t>
                  </a:r>
                  <a:r>
                    <a:rPr kumimoji="0" lang="en-GB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GB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l</a:t>
                  </a:r>
                </a:p>
              </p:txBody>
            </p:sp>
            <p:grpSp>
              <p:nvGrpSpPr>
                <p:cNvPr id="110" name="Gruppieren 538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112" name="Gruppieren 540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17" name="Gerade Verbindung 545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18" name="Ellipse 546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9" name="Ellipse 547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13" name="Gruppieren 541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14" name="Gerade Verbindung 542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15" name="Ellipse 543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6" name="Ellipse 544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11" name="Textfeld 539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grpSp>
            <p:nvGrpSpPr>
              <p:cNvPr id="120" name="Gruppieren 548"/>
              <p:cNvGrpSpPr/>
              <p:nvPr/>
            </p:nvGrpSpPr>
            <p:grpSpPr>
              <a:xfrm>
                <a:off x="385856" y="5080415"/>
                <a:ext cx="1843439" cy="1263525"/>
                <a:chOff x="385855" y="2276850"/>
                <a:chExt cx="1843439" cy="1263525"/>
              </a:xfrm>
            </p:grpSpPr>
            <p:sp>
              <p:nvSpPr>
                <p:cNvPr id="121" name="Textfeld 549"/>
                <p:cNvSpPr txBox="1"/>
                <p:nvPr/>
              </p:nvSpPr>
              <p:spPr>
                <a:xfrm>
                  <a:off x="385855" y="2852925"/>
                  <a:ext cx="76809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(αδ)</a:t>
                  </a:r>
                  <a:r>
                    <a:rPr kumimoji="0" lang="en-GB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ikl</a:t>
                  </a:r>
                </a:p>
              </p:txBody>
            </p:sp>
            <p:grpSp>
              <p:nvGrpSpPr>
                <p:cNvPr id="122" name="Gruppieren 550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124" name="Gruppieren 552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29" name="Gerade Verbindung 557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30" name="Ellipse 558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1" name="Ellipse 559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25" name="Gruppieren 553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26" name="Gerade Verbindung 554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27" name="Ellipse 555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8" name="Ellipse 556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23" name="Textfeld 551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grpSp>
            <p:nvGrpSpPr>
              <p:cNvPr id="132" name="Gruppieren 560"/>
              <p:cNvGrpSpPr/>
              <p:nvPr/>
            </p:nvGrpSpPr>
            <p:grpSpPr>
              <a:xfrm>
                <a:off x="1960460" y="5080415"/>
                <a:ext cx="1689819" cy="1263525"/>
                <a:chOff x="539475" y="2276850"/>
                <a:chExt cx="1689819" cy="1263525"/>
              </a:xfrm>
            </p:grpSpPr>
            <p:grpSp>
              <p:nvGrpSpPr>
                <p:cNvPr id="133" name="Gruppieren 561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135" name="Gruppieren 563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40" name="Gerade Verbindung 568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41" name="Ellipse 569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42" name="Ellipse 570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36" name="Gruppieren 564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37" name="Gerade Verbindung 565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38" name="Ellipse 566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9" name="Ellipse 567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34" name="Textfeld 562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cxnSp>
            <p:nvCxnSpPr>
              <p:cNvPr id="143" name="Gekrümmte Verbindung 571"/>
              <p:cNvCxnSpPr>
                <a:stCxn id="106" idx="6"/>
                <a:endCxn id="107" idx="6"/>
              </p:cNvCxnSpPr>
              <p:nvPr/>
            </p:nvCxnSpPr>
            <p:spPr>
              <a:xfrm>
                <a:off x="4187520" y="4055397"/>
                <a:ext cx="12700" cy="608868"/>
              </a:xfrm>
              <a:prstGeom prst="curvedConnector3">
                <a:avLst>
                  <a:gd name="adj1" fmla="val 992307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144" name="Gekrümmte Verbindung 572"/>
              <p:cNvCxnSpPr>
                <a:stCxn id="118" idx="6"/>
                <a:endCxn id="116" idx="2"/>
              </p:cNvCxnSpPr>
              <p:nvPr/>
            </p:nvCxnSpPr>
            <p:spPr>
              <a:xfrm>
                <a:off x="5800531" y="4055397"/>
                <a:ext cx="247758" cy="608868"/>
              </a:xfrm>
              <a:prstGeom prst="curvedConnector3">
                <a:avLst>
                  <a:gd name="adj1" fmla="val 50000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sp>
            <p:nvSpPr>
              <p:cNvPr id="145" name="Textfeld 573"/>
              <p:cNvSpPr txBox="1"/>
              <p:nvPr/>
            </p:nvSpPr>
            <p:spPr>
              <a:xfrm>
                <a:off x="6698627" y="3861048"/>
                <a:ext cx="5809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α</a:t>
                </a:r>
                <a:r>
                  <a:rPr lang="en-GB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j</a:t>
                </a:r>
                <a:r>
                  <a:rPr lang="en-GB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α</a:t>
                </a:r>
                <a:r>
                  <a:rPr lang="en-GB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k</a:t>
                </a:r>
              </a:p>
            </p:txBody>
          </p:sp>
          <p:sp>
            <p:nvSpPr>
              <p:cNvPr id="146" name="Textfeld 574"/>
              <p:cNvSpPr txBox="1"/>
              <p:nvPr/>
            </p:nvSpPr>
            <p:spPr>
              <a:xfrm>
                <a:off x="6698627" y="4283804"/>
                <a:ext cx="5376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α</a:t>
                </a:r>
                <a:r>
                  <a:rPr lang="en-GB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j</a:t>
                </a:r>
                <a:r>
                  <a:rPr lang="en-GB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α</a:t>
                </a:r>
                <a:r>
                  <a:rPr lang="en-GB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l</a:t>
                </a:r>
              </a:p>
            </p:txBody>
          </p:sp>
          <p:sp>
            <p:nvSpPr>
              <p:cNvPr id="147" name="Textfeld 575"/>
              <p:cNvSpPr txBox="1"/>
              <p:nvPr/>
            </p:nvSpPr>
            <p:spPr>
              <a:xfrm>
                <a:off x="347450" y="5042010"/>
                <a:ext cx="36868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800" noProof="1">
                    <a:solidFill>
                      <a:prstClr val="black"/>
                    </a:solidFill>
                    <a:latin typeface="Arial"/>
                  </a:rPr>
                  <a:t>Additive x Dominance effects</a:t>
                </a:r>
              </a:p>
            </p:txBody>
          </p:sp>
          <p:cxnSp>
            <p:nvCxnSpPr>
              <p:cNvPr id="148" name="Gekrümmte Verbindung 576"/>
              <p:cNvCxnSpPr>
                <a:stCxn id="130" idx="6"/>
                <a:endCxn id="131" idx="6"/>
              </p:cNvCxnSpPr>
              <p:nvPr/>
            </p:nvCxnSpPr>
            <p:spPr>
              <a:xfrm>
                <a:off x="1115121" y="5587757"/>
                <a:ext cx="12700" cy="608868"/>
              </a:xfrm>
              <a:prstGeom prst="curvedConnector3">
                <a:avLst>
                  <a:gd name="adj1" fmla="val 576929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149" name="Gekrümmte Verbindung 577"/>
              <p:cNvCxnSpPr>
                <a:stCxn id="130" idx="6"/>
                <a:endCxn id="128" idx="2"/>
              </p:cNvCxnSpPr>
              <p:nvPr/>
            </p:nvCxnSpPr>
            <p:spPr>
              <a:xfrm>
                <a:off x="1115121" y="5587757"/>
                <a:ext cx="247758" cy="608868"/>
              </a:xfrm>
              <a:prstGeom prst="curvedConnector3">
                <a:avLst>
                  <a:gd name="adj1" fmla="val 50000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150" name="Gekrümmte Verbindung 578"/>
              <p:cNvCxnSpPr>
                <a:stCxn id="131" idx="5"/>
                <a:endCxn id="128" idx="3"/>
              </p:cNvCxnSpPr>
              <p:nvPr/>
            </p:nvCxnSpPr>
            <p:spPr>
              <a:xfrm rot="16200000" flipH="1">
                <a:off x="1239000" y="6107267"/>
                <a:ext cx="12700" cy="296576"/>
              </a:xfrm>
              <a:prstGeom prst="curvedConnector3">
                <a:avLst>
                  <a:gd name="adj1" fmla="val 1253740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sp>
            <p:nvSpPr>
              <p:cNvPr id="151" name="Textfeld 579"/>
              <p:cNvSpPr txBox="1"/>
              <p:nvPr/>
            </p:nvSpPr>
            <p:spPr>
              <a:xfrm>
                <a:off x="1806840" y="5656490"/>
                <a:ext cx="768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(αδ)</a:t>
                </a:r>
                <a:r>
                  <a:rPr lang="en-GB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jkl</a:t>
                </a:r>
              </a:p>
            </p:txBody>
          </p:sp>
          <p:cxnSp>
            <p:nvCxnSpPr>
              <p:cNvPr id="152" name="Gekrümmte Verbindung 580"/>
              <p:cNvCxnSpPr>
                <a:stCxn id="142" idx="5"/>
                <a:endCxn id="139" idx="3"/>
              </p:cNvCxnSpPr>
              <p:nvPr/>
            </p:nvCxnSpPr>
            <p:spPr>
              <a:xfrm rot="16200000" flipH="1">
                <a:off x="2659984" y="6107267"/>
                <a:ext cx="12700" cy="296576"/>
              </a:xfrm>
              <a:prstGeom prst="curvedConnector3">
                <a:avLst>
                  <a:gd name="adj1" fmla="val 1346039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153" name="Gekrümmte Verbindung 581"/>
              <p:cNvCxnSpPr>
                <a:stCxn id="138" idx="2"/>
                <a:endCxn id="139" idx="2"/>
              </p:cNvCxnSpPr>
              <p:nvPr/>
            </p:nvCxnSpPr>
            <p:spPr>
              <a:xfrm rot="10800000" flipV="1">
                <a:off x="2783863" y="5587757"/>
                <a:ext cx="12700" cy="608868"/>
              </a:xfrm>
              <a:prstGeom prst="curvedConnector3">
                <a:avLst>
                  <a:gd name="adj1" fmla="val 692307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154" name="Gekrümmte Verbindung 582"/>
              <p:cNvCxnSpPr>
                <a:stCxn id="138" idx="2"/>
                <a:endCxn id="142" idx="6"/>
              </p:cNvCxnSpPr>
              <p:nvPr/>
            </p:nvCxnSpPr>
            <p:spPr>
              <a:xfrm rot="10800000" flipV="1">
                <a:off x="2536105" y="5587757"/>
                <a:ext cx="247758" cy="608868"/>
              </a:xfrm>
              <a:prstGeom prst="curvedConnector3">
                <a:avLst>
                  <a:gd name="adj1" fmla="val 50000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sp>
            <p:nvSpPr>
              <p:cNvPr id="155" name="Textfeld 583"/>
              <p:cNvSpPr txBox="1"/>
              <p:nvPr/>
            </p:nvSpPr>
            <p:spPr>
              <a:xfrm>
                <a:off x="3227825" y="5373216"/>
                <a:ext cx="768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(αδ)</a:t>
                </a:r>
                <a:r>
                  <a:rPr lang="en-GB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ijk</a:t>
                </a:r>
              </a:p>
            </p:txBody>
          </p:sp>
          <p:sp>
            <p:nvSpPr>
              <p:cNvPr id="156" name="Textfeld 584"/>
              <p:cNvSpPr txBox="1"/>
              <p:nvPr/>
            </p:nvSpPr>
            <p:spPr>
              <a:xfrm>
                <a:off x="3227825" y="6011996"/>
                <a:ext cx="768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(αδ)</a:t>
                </a:r>
                <a:r>
                  <a:rPr lang="en-GB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ijl</a:t>
                </a:r>
              </a:p>
            </p:txBody>
          </p:sp>
          <p:sp>
            <p:nvSpPr>
              <p:cNvPr id="157" name="Textfeld 585"/>
              <p:cNvSpPr txBox="1"/>
              <p:nvPr/>
            </p:nvSpPr>
            <p:spPr>
              <a:xfrm>
                <a:off x="4687215" y="5641772"/>
                <a:ext cx="8065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(δδ)</a:t>
                </a:r>
                <a:r>
                  <a:rPr lang="en-GB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ijkl</a:t>
                </a:r>
              </a:p>
            </p:txBody>
          </p:sp>
          <p:grpSp>
            <p:nvGrpSpPr>
              <p:cNvPr id="158" name="Gruppieren 586"/>
              <p:cNvGrpSpPr/>
              <p:nvPr/>
            </p:nvGrpSpPr>
            <p:grpSpPr>
              <a:xfrm>
                <a:off x="4879240" y="5080415"/>
                <a:ext cx="1689819" cy="1263525"/>
                <a:chOff x="539475" y="2276850"/>
                <a:chExt cx="1689819" cy="1263525"/>
              </a:xfrm>
            </p:grpSpPr>
            <p:grpSp>
              <p:nvGrpSpPr>
                <p:cNvPr id="159" name="Gruppieren 587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161" name="Gruppieren 589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66" name="Gerade Verbindung 594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67" name="Ellipse 595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8" name="Ellipse 596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62" name="Gruppieren 590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63" name="Gerade Verbindung 591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64" name="Ellipse 592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5" name="Ellipse 593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60" name="Textfeld 588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cxnSp>
            <p:nvCxnSpPr>
              <p:cNvPr id="169" name="Gerade Verbindung mit Pfeil 597"/>
              <p:cNvCxnSpPr/>
              <p:nvPr/>
            </p:nvCxnSpPr>
            <p:spPr>
              <a:xfrm>
                <a:off x="5455315" y="5579680"/>
                <a:ext cx="247758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0000FF"/>
                </a:solidFill>
                <a:prstDash val="solid"/>
                <a:headEnd type="triangle" w="sm" len="med"/>
                <a:tailEnd type="triangle" w="sm" len="med"/>
              </a:ln>
              <a:effectLst/>
            </p:spPr>
          </p:cxnSp>
          <p:cxnSp>
            <p:nvCxnSpPr>
              <p:cNvPr id="170" name="Gerade Verbindung mit Pfeil 598"/>
              <p:cNvCxnSpPr/>
              <p:nvPr/>
            </p:nvCxnSpPr>
            <p:spPr>
              <a:xfrm>
                <a:off x="5455315" y="6194160"/>
                <a:ext cx="247758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00B050"/>
                </a:solidFill>
                <a:prstDash val="solid"/>
                <a:headEnd type="triangle" w="sm" len="med"/>
                <a:tailEnd type="triangle" w="sm" len="med"/>
              </a:ln>
              <a:effectLst/>
            </p:spPr>
          </p:cxnSp>
          <p:sp>
            <p:nvSpPr>
              <p:cNvPr id="171" name="Textfeld 599"/>
              <p:cNvSpPr txBox="1"/>
              <p:nvPr/>
            </p:nvSpPr>
            <p:spPr>
              <a:xfrm>
                <a:off x="4226355" y="5042010"/>
                <a:ext cx="36868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800" noProof="1">
                    <a:solidFill>
                      <a:prstClr val="black"/>
                    </a:solidFill>
                    <a:latin typeface="Arial"/>
                  </a:rPr>
                  <a:t>Dominance x Dominance effects</a:t>
                </a:r>
              </a:p>
            </p:txBody>
          </p:sp>
        </p:grpSp>
      </p:grpSp>
      <p:grpSp>
        <p:nvGrpSpPr>
          <p:cNvPr id="265" name="Group 264"/>
          <p:cNvGrpSpPr/>
          <p:nvPr/>
        </p:nvGrpSpPr>
        <p:grpSpPr>
          <a:xfrm>
            <a:off x="7851082" y="276568"/>
            <a:ext cx="4255401" cy="6187153"/>
            <a:chOff x="7851082" y="276568"/>
            <a:chExt cx="4255401" cy="6187153"/>
          </a:xfrm>
        </p:grpSpPr>
        <p:grpSp>
          <p:nvGrpSpPr>
            <p:cNvPr id="264" name="Group 263"/>
            <p:cNvGrpSpPr/>
            <p:nvPr/>
          </p:nvGrpSpPr>
          <p:grpSpPr>
            <a:xfrm>
              <a:off x="7851082" y="276568"/>
              <a:ext cx="3185845" cy="1770210"/>
              <a:chOff x="7851082" y="276568"/>
              <a:chExt cx="3185845" cy="1770210"/>
            </a:xfrm>
            <a:effectLst/>
          </p:grpSpPr>
          <p:grpSp>
            <p:nvGrpSpPr>
              <p:cNvPr id="4" name="Gruppieren 432"/>
              <p:cNvGrpSpPr/>
              <p:nvPr/>
            </p:nvGrpSpPr>
            <p:grpSpPr>
              <a:xfrm>
                <a:off x="8944311" y="625793"/>
                <a:ext cx="268835" cy="1420985"/>
                <a:chOff x="5396394" y="395005"/>
                <a:chExt cx="268835" cy="1420985"/>
              </a:xfrm>
              <a:noFill/>
            </p:grpSpPr>
            <p:cxnSp>
              <p:nvCxnSpPr>
                <p:cNvPr id="17" name="Gerade Verbindung 445"/>
                <p:cNvCxnSpPr/>
                <p:nvPr/>
              </p:nvCxnSpPr>
              <p:spPr>
                <a:xfrm>
                  <a:off x="5532125" y="395005"/>
                  <a:ext cx="0" cy="1420985"/>
                </a:xfrm>
                <a:prstGeom prst="line">
                  <a:avLst/>
                </a:prstGeom>
                <a:grpFill/>
                <a:ln w="381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8" name="Ellipse 446"/>
                <p:cNvSpPr/>
                <p:nvPr/>
              </p:nvSpPr>
              <p:spPr>
                <a:xfrm>
                  <a:off x="5396394" y="461922"/>
                  <a:ext cx="268835" cy="268835"/>
                </a:xfrm>
                <a:prstGeom prst="ellipse">
                  <a:avLst/>
                </a:prstGeom>
                <a:grpFill/>
                <a:ln w="25400" cap="flat" cmpd="sng" algn="ctr">
                  <a:solidFill>
                    <a:srgbClr val="0000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Ellipse 447"/>
                <p:cNvSpPr/>
                <p:nvPr/>
              </p:nvSpPr>
              <p:spPr>
                <a:xfrm>
                  <a:off x="5396394" y="1443968"/>
                  <a:ext cx="268835" cy="268835"/>
                </a:xfrm>
                <a:prstGeom prst="ellipse">
                  <a:avLst/>
                </a:prstGeom>
                <a:grpFill/>
                <a:ln w="2540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" name="Gruppieren 433"/>
              <p:cNvGrpSpPr/>
              <p:nvPr/>
            </p:nvGrpSpPr>
            <p:grpSpPr>
              <a:xfrm>
                <a:off x="10155382" y="625793"/>
                <a:ext cx="268835" cy="1420985"/>
                <a:chOff x="5396394" y="395005"/>
                <a:chExt cx="268835" cy="1420985"/>
              </a:xfrm>
              <a:noFill/>
            </p:grpSpPr>
            <p:cxnSp>
              <p:nvCxnSpPr>
                <p:cNvPr id="14" name="Gerade Verbindung 442"/>
                <p:cNvCxnSpPr/>
                <p:nvPr/>
              </p:nvCxnSpPr>
              <p:spPr>
                <a:xfrm>
                  <a:off x="5532125" y="395005"/>
                  <a:ext cx="0" cy="1420985"/>
                </a:xfrm>
                <a:prstGeom prst="line">
                  <a:avLst/>
                </a:prstGeom>
                <a:grpFill/>
                <a:ln w="381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5" name="Ellipse 443"/>
                <p:cNvSpPr/>
                <p:nvPr/>
              </p:nvSpPr>
              <p:spPr>
                <a:xfrm>
                  <a:off x="5396394" y="461922"/>
                  <a:ext cx="268835" cy="268835"/>
                </a:xfrm>
                <a:prstGeom prst="ellipse">
                  <a:avLst/>
                </a:prstGeom>
                <a:grpFill/>
                <a:ln w="25400" cap="flat" cmpd="sng" algn="ctr">
                  <a:solidFill>
                    <a:srgbClr val="0000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Ellipse 444"/>
                <p:cNvSpPr/>
                <p:nvPr/>
              </p:nvSpPr>
              <p:spPr>
                <a:xfrm>
                  <a:off x="5396394" y="1443968"/>
                  <a:ext cx="268835" cy="268835"/>
                </a:xfrm>
                <a:prstGeom prst="ellipse">
                  <a:avLst/>
                </a:prstGeom>
                <a:grpFill/>
                <a:ln w="2540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" name="Textfeld 434"/>
              <p:cNvSpPr txBox="1"/>
              <p:nvPr/>
            </p:nvSpPr>
            <p:spPr>
              <a:xfrm>
                <a:off x="7925043" y="276568"/>
                <a:ext cx="3111884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 Narrow" panose="020B0606020202030204" pitchFamily="34" charset="0"/>
                  </a:rPr>
                  <a:t>The one  ...........  the other gamete</a:t>
                </a:r>
              </a:p>
            </p:txBody>
          </p:sp>
          <p:sp>
            <p:nvSpPr>
              <p:cNvPr id="7" name="Textfeld 435"/>
              <p:cNvSpPr txBox="1"/>
              <p:nvPr/>
            </p:nvSpPr>
            <p:spPr>
              <a:xfrm>
                <a:off x="7851082" y="640511"/>
                <a:ext cx="1267365" cy="369332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</a:rPr>
                  <a:t>Locus 1</a:t>
                </a:r>
              </a:p>
            </p:txBody>
          </p:sp>
          <p:sp>
            <p:nvSpPr>
              <p:cNvPr id="9" name="Textfeld 437"/>
              <p:cNvSpPr txBox="1"/>
              <p:nvPr/>
            </p:nvSpPr>
            <p:spPr>
              <a:xfrm>
                <a:off x="7851082" y="1639041"/>
                <a:ext cx="12673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srgbClr val="00B050"/>
                    </a:solidFill>
                    <a:uLnTx/>
                    <a:uFillTx/>
                    <a:latin typeface="Arial"/>
                  </a:rPr>
                  <a:t>Locus 2</a:t>
                </a:r>
              </a:p>
            </p:txBody>
          </p:sp>
          <p:sp>
            <p:nvSpPr>
              <p:cNvPr id="10" name="Textfeld 438"/>
              <p:cNvSpPr txBox="1"/>
              <p:nvPr/>
            </p:nvSpPr>
            <p:spPr>
              <a:xfrm>
                <a:off x="9195257" y="664198"/>
                <a:ext cx="345645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500" b="0" i="0" u="none" strike="noStrike" kern="0" cap="none" spc="0" normalizeH="0" baseline="0" dirty="0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</a:rPr>
                  <a:t>A</a:t>
                </a:r>
                <a:r>
                  <a:rPr kumimoji="0" lang="en-GB" sz="1500" b="0" i="0" u="none" strike="noStrike" kern="0" cap="none" spc="0" normalizeH="0" baseline="-25000" dirty="0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</a:rPr>
                  <a:t>i</a:t>
                </a:r>
              </a:p>
            </p:txBody>
          </p:sp>
          <p:sp>
            <p:nvSpPr>
              <p:cNvPr id="11" name="Textfeld 439"/>
              <p:cNvSpPr txBox="1"/>
              <p:nvPr/>
            </p:nvSpPr>
            <p:spPr>
              <a:xfrm>
                <a:off x="10385812" y="664198"/>
                <a:ext cx="345645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500" b="0" i="0" u="none" strike="noStrike" kern="0" cap="none" spc="0" normalizeH="0" baseline="0" dirty="0" err="1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</a:rPr>
                  <a:t>A</a:t>
                </a:r>
                <a:r>
                  <a:rPr kumimoji="0" lang="en-GB" sz="1500" b="0" i="0" u="none" strike="noStrike" kern="0" cap="none" spc="0" normalizeH="0" baseline="-25000" dirty="0" err="1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</a:rPr>
                  <a:t>j</a:t>
                </a:r>
                <a:endParaRPr kumimoji="0" lang="en-GB" sz="1500" b="0" i="0" u="none" strike="noStrike" kern="0" cap="none" spc="0" normalizeH="0" baseline="-25000" dirty="0">
                  <a:ln>
                    <a:noFill/>
                  </a:ln>
                  <a:solidFill>
                    <a:srgbClr val="0000FF"/>
                  </a:solidFill>
                  <a:uLnTx/>
                  <a:uFillTx/>
                  <a:latin typeface="Arial"/>
                </a:endParaRPr>
              </a:p>
            </p:txBody>
          </p:sp>
          <p:sp>
            <p:nvSpPr>
              <p:cNvPr id="12" name="Textfeld 440"/>
              <p:cNvSpPr txBox="1"/>
              <p:nvPr/>
            </p:nvSpPr>
            <p:spPr>
              <a:xfrm>
                <a:off x="9195257" y="1646803"/>
                <a:ext cx="38405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500" b="0" i="0" u="none" strike="noStrike" kern="0" cap="none" spc="0" normalizeH="0" baseline="0" dirty="0">
                    <a:ln>
                      <a:noFill/>
                    </a:ln>
                    <a:solidFill>
                      <a:srgbClr val="00B050"/>
                    </a:solidFill>
                    <a:uLnTx/>
                    <a:uFillTx/>
                    <a:latin typeface="Arial"/>
                  </a:rPr>
                  <a:t>B</a:t>
                </a:r>
                <a:r>
                  <a:rPr kumimoji="0" lang="en-GB" sz="1500" b="0" i="0" u="none" strike="noStrike" kern="0" cap="none" spc="0" normalizeH="0" baseline="-25000" dirty="0">
                    <a:ln>
                      <a:noFill/>
                    </a:ln>
                    <a:solidFill>
                      <a:srgbClr val="00B050"/>
                    </a:solidFill>
                    <a:uLnTx/>
                    <a:uFillTx/>
                    <a:latin typeface="Arial"/>
                  </a:rPr>
                  <a:t>k</a:t>
                </a:r>
              </a:p>
            </p:txBody>
          </p:sp>
          <p:sp>
            <p:nvSpPr>
              <p:cNvPr id="13" name="Textfeld 441"/>
              <p:cNvSpPr txBox="1"/>
              <p:nvPr/>
            </p:nvSpPr>
            <p:spPr>
              <a:xfrm>
                <a:off x="10385812" y="1646803"/>
                <a:ext cx="38405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500" b="0" i="0" u="none" strike="noStrike" kern="0" cap="none" spc="0" normalizeH="0" baseline="0" dirty="0" err="1">
                    <a:ln>
                      <a:noFill/>
                    </a:ln>
                    <a:solidFill>
                      <a:srgbClr val="00B050"/>
                    </a:solidFill>
                    <a:uLnTx/>
                    <a:uFillTx/>
                    <a:latin typeface="Arial"/>
                  </a:rPr>
                  <a:t>B</a:t>
                </a:r>
                <a:r>
                  <a:rPr kumimoji="0" lang="en-GB" sz="1500" b="0" i="0" u="none" strike="noStrike" kern="0" cap="none" spc="0" normalizeH="0" baseline="-25000" dirty="0" err="1">
                    <a:ln>
                      <a:noFill/>
                    </a:ln>
                    <a:solidFill>
                      <a:srgbClr val="00B050"/>
                    </a:solidFill>
                    <a:uLnTx/>
                    <a:uFillTx/>
                    <a:latin typeface="Arial"/>
                  </a:rPr>
                  <a:t>l</a:t>
                </a:r>
                <a:endParaRPr kumimoji="0" lang="en-GB" sz="1500" b="0" i="0" u="none" strike="noStrike" kern="0" cap="none" spc="0" normalizeH="0" baseline="-25000" dirty="0">
                  <a:ln>
                    <a:noFill/>
                  </a:ln>
                  <a:solidFill>
                    <a:srgbClr val="00B050"/>
                  </a:solidFill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263" name="Group 262"/>
            <p:cNvGrpSpPr/>
            <p:nvPr/>
          </p:nvGrpSpPr>
          <p:grpSpPr>
            <a:xfrm>
              <a:off x="10882348" y="287295"/>
              <a:ext cx="1224135" cy="6176426"/>
              <a:chOff x="7596336" y="332656"/>
              <a:chExt cx="1224135" cy="6176426"/>
            </a:xfrm>
          </p:grpSpPr>
          <p:sp>
            <p:nvSpPr>
              <p:cNvPr id="172" name="Freihandform 600"/>
              <p:cNvSpPr/>
              <p:nvPr/>
            </p:nvSpPr>
            <p:spPr>
              <a:xfrm>
                <a:off x="7771058" y="343417"/>
                <a:ext cx="293766" cy="6157009"/>
              </a:xfrm>
              <a:custGeom>
                <a:avLst/>
                <a:gdLst>
                  <a:gd name="connsiteX0" fmla="*/ 66201 w 293766"/>
                  <a:gd name="connsiteY0" fmla="*/ 0 h 6157009"/>
                  <a:gd name="connsiteX1" fmla="*/ 74476 w 293766"/>
                  <a:gd name="connsiteY1" fmla="*/ 20688 h 6157009"/>
                  <a:gd name="connsiteX2" fmla="*/ 91026 w 293766"/>
                  <a:gd name="connsiteY2" fmla="*/ 157227 h 6157009"/>
                  <a:gd name="connsiteX3" fmla="*/ 78614 w 293766"/>
                  <a:gd name="connsiteY3" fmla="*/ 264804 h 6157009"/>
                  <a:gd name="connsiteX4" fmla="*/ 70338 w 293766"/>
                  <a:gd name="connsiteY4" fmla="*/ 281354 h 6157009"/>
                  <a:gd name="connsiteX5" fmla="*/ 66201 w 293766"/>
                  <a:gd name="connsiteY5" fmla="*/ 306179 h 6157009"/>
                  <a:gd name="connsiteX6" fmla="*/ 53788 w 293766"/>
                  <a:gd name="connsiteY6" fmla="*/ 339280 h 6157009"/>
                  <a:gd name="connsiteX7" fmla="*/ 45513 w 293766"/>
                  <a:gd name="connsiteY7" fmla="*/ 364105 h 6157009"/>
                  <a:gd name="connsiteX8" fmla="*/ 41376 w 293766"/>
                  <a:gd name="connsiteY8" fmla="*/ 405481 h 6157009"/>
                  <a:gd name="connsiteX9" fmla="*/ 24825 w 293766"/>
                  <a:gd name="connsiteY9" fmla="*/ 475819 h 6157009"/>
                  <a:gd name="connsiteX10" fmla="*/ 0 w 293766"/>
                  <a:gd name="connsiteY10" fmla="*/ 682697 h 6157009"/>
                  <a:gd name="connsiteX11" fmla="*/ 4137 w 293766"/>
                  <a:gd name="connsiteY11" fmla="*/ 939226 h 6157009"/>
                  <a:gd name="connsiteX12" fmla="*/ 12413 w 293766"/>
                  <a:gd name="connsiteY12" fmla="*/ 1034389 h 6157009"/>
                  <a:gd name="connsiteX13" fmla="*/ 20688 w 293766"/>
                  <a:gd name="connsiteY13" fmla="*/ 1154378 h 6157009"/>
                  <a:gd name="connsiteX14" fmla="*/ 28963 w 293766"/>
                  <a:gd name="connsiteY14" fmla="*/ 1204029 h 6157009"/>
                  <a:gd name="connsiteX15" fmla="*/ 37238 w 293766"/>
                  <a:gd name="connsiteY15" fmla="*/ 1278505 h 6157009"/>
                  <a:gd name="connsiteX16" fmla="*/ 45513 w 293766"/>
                  <a:gd name="connsiteY16" fmla="*/ 1299193 h 6157009"/>
                  <a:gd name="connsiteX17" fmla="*/ 53788 w 293766"/>
                  <a:gd name="connsiteY17" fmla="*/ 1340569 h 6157009"/>
                  <a:gd name="connsiteX18" fmla="*/ 62063 w 293766"/>
                  <a:gd name="connsiteY18" fmla="*/ 1394357 h 6157009"/>
                  <a:gd name="connsiteX19" fmla="*/ 70338 w 293766"/>
                  <a:gd name="connsiteY19" fmla="*/ 1472970 h 6157009"/>
                  <a:gd name="connsiteX20" fmla="*/ 82751 w 293766"/>
                  <a:gd name="connsiteY20" fmla="*/ 1510208 h 6157009"/>
                  <a:gd name="connsiteX21" fmla="*/ 91026 w 293766"/>
                  <a:gd name="connsiteY21" fmla="*/ 1559859 h 6157009"/>
                  <a:gd name="connsiteX22" fmla="*/ 99301 w 293766"/>
                  <a:gd name="connsiteY22" fmla="*/ 1584684 h 6157009"/>
                  <a:gd name="connsiteX23" fmla="*/ 107576 w 293766"/>
                  <a:gd name="connsiteY23" fmla="*/ 1642610 h 6157009"/>
                  <a:gd name="connsiteX24" fmla="*/ 124127 w 293766"/>
                  <a:gd name="connsiteY24" fmla="*/ 1725361 h 6157009"/>
                  <a:gd name="connsiteX25" fmla="*/ 132402 w 293766"/>
                  <a:gd name="connsiteY25" fmla="*/ 1770874 h 6157009"/>
                  <a:gd name="connsiteX26" fmla="*/ 140677 w 293766"/>
                  <a:gd name="connsiteY26" fmla="*/ 1853626 h 6157009"/>
                  <a:gd name="connsiteX27" fmla="*/ 148952 w 293766"/>
                  <a:gd name="connsiteY27" fmla="*/ 1903276 h 6157009"/>
                  <a:gd name="connsiteX28" fmla="*/ 157227 w 293766"/>
                  <a:gd name="connsiteY28" fmla="*/ 1973615 h 6157009"/>
                  <a:gd name="connsiteX29" fmla="*/ 165502 w 293766"/>
                  <a:gd name="connsiteY29" fmla="*/ 2019128 h 6157009"/>
                  <a:gd name="connsiteX30" fmla="*/ 190328 w 293766"/>
                  <a:gd name="connsiteY30" fmla="*/ 2242556 h 6157009"/>
                  <a:gd name="connsiteX31" fmla="*/ 186190 w 293766"/>
                  <a:gd name="connsiteY31" fmla="*/ 2499084 h 6157009"/>
                  <a:gd name="connsiteX32" fmla="*/ 161365 w 293766"/>
                  <a:gd name="connsiteY32" fmla="*/ 2722512 h 6157009"/>
                  <a:gd name="connsiteX33" fmla="*/ 140677 w 293766"/>
                  <a:gd name="connsiteY33" fmla="*/ 2979041 h 6157009"/>
                  <a:gd name="connsiteX34" fmla="*/ 132402 w 293766"/>
                  <a:gd name="connsiteY34" fmla="*/ 3103168 h 6157009"/>
                  <a:gd name="connsiteX35" fmla="*/ 124127 w 293766"/>
                  <a:gd name="connsiteY35" fmla="*/ 3272807 h 6157009"/>
                  <a:gd name="connsiteX36" fmla="*/ 111714 w 293766"/>
                  <a:gd name="connsiteY36" fmla="*/ 3347283 h 6157009"/>
                  <a:gd name="connsiteX37" fmla="*/ 95164 w 293766"/>
                  <a:gd name="connsiteY37" fmla="*/ 3463135 h 6157009"/>
                  <a:gd name="connsiteX38" fmla="*/ 86889 w 293766"/>
                  <a:gd name="connsiteY38" fmla="*/ 3545886 h 6157009"/>
                  <a:gd name="connsiteX39" fmla="*/ 74476 w 293766"/>
                  <a:gd name="connsiteY39" fmla="*/ 3632775 h 6157009"/>
                  <a:gd name="connsiteX40" fmla="*/ 82751 w 293766"/>
                  <a:gd name="connsiteY40" fmla="*/ 3661738 h 6157009"/>
                  <a:gd name="connsiteX41" fmla="*/ 103439 w 293766"/>
                  <a:gd name="connsiteY41" fmla="*/ 3620362 h 6157009"/>
                  <a:gd name="connsiteX42" fmla="*/ 49651 w 293766"/>
                  <a:gd name="connsiteY42" fmla="*/ 3624500 h 6157009"/>
                  <a:gd name="connsiteX43" fmla="*/ 66201 w 293766"/>
                  <a:gd name="connsiteY43" fmla="*/ 3661738 h 6157009"/>
                  <a:gd name="connsiteX44" fmla="*/ 95164 w 293766"/>
                  <a:gd name="connsiteY44" fmla="*/ 3657600 h 6157009"/>
                  <a:gd name="connsiteX45" fmla="*/ 78614 w 293766"/>
                  <a:gd name="connsiteY45" fmla="*/ 3661738 h 6157009"/>
                  <a:gd name="connsiteX46" fmla="*/ 70338 w 293766"/>
                  <a:gd name="connsiteY46" fmla="*/ 3686563 h 6157009"/>
                  <a:gd name="connsiteX47" fmla="*/ 74476 w 293766"/>
                  <a:gd name="connsiteY47" fmla="*/ 4034118 h 6157009"/>
                  <a:gd name="connsiteX48" fmla="*/ 82751 w 293766"/>
                  <a:gd name="connsiteY48" fmla="*/ 4104456 h 6157009"/>
                  <a:gd name="connsiteX49" fmla="*/ 95164 w 293766"/>
                  <a:gd name="connsiteY49" fmla="*/ 4141694 h 6157009"/>
                  <a:gd name="connsiteX50" fmla="*/ 103439 w 293766"/>
                  <a:gd name="connsiteY50" fmla="*/ 4183070 h 6157009"/>
                  <a:gd name="connsiteX51" fmla="*/ 119989 w 293766"/>
                  <a:gd name="connsiteY51" fmla="*/ 4274096 h 6157009"/>
                  <a:gd name="connsiteX52" fmla="*/ 128264 w 293766"/>
                  <a:gd name="connsiteY52" fmla="*/ 4303059 h 6157009"/>
                  <a:gd name="connsiteX53" fmla="*/ 148952 w 293766"/>
                  <a:gd name="connsiteY53" fmla="*/ 4447873 h 6157009"/>
                  <a:gd name="connsiteX54" fmla="*/ 177915 w 293766"/>
                  <a:gd name="connsiteY54" fmla="*/ 4588550 h 6157009"/>
                  <a:gd name="connsiteX55" fmla="*/ 182052 w 293766"/>
                  <a:gd name="connsiteY55" fmla="*/ 4625788 h 6157009"/>
                  <a:gd name="connsiteX56" fmla="*/ 190328 w 293766"/>
                  <a:gd name="connsiteY56" fmla="*/ 4675439 h 6157009"/>
                  <a:gd name="connsiteX57" fmla="*/ 198603 w 293766"/>
                  <a:gd name="connsiteY57" fmla="*/ 4758190 h 6157009"/>
                  <a:gd name="connsiteX58" fmla="*/ 211015 w 293766"/>
                  <a:gd name="connsiteY58" fmla="*/ 4791291 h 6157009"/>
                  <a:gd name="connsiteX59" fmla="*/ 227566 w 293766"/>
                  <a:gd name="connsiteY59" fmla="*/ 4874042 h 6157009"/>
                  <a:gd name="connsiteX60" fmla="*/ 231703 w 293766"/>
                  <a:gd name="connsiteY60" fmla="*/ 4965068 h 6157009"/>
                  <a:gd name="connsiteX61" fmla="*/ 244116 w 293766"/>
                  <a:gd name="connsiteY61" fmla="*/ 4989893 h 6157009"/>
                  <a:gd name="connsiteX62" fmla="*/ 248253 w 293766"/>
                  <a:gd name="connsiteY62" fmla="*/ 5047819 h 6157009"/>
                  <a:gd name="connsiteX63" fmla="*/ 268941 w 293766"/>
                  <a:gd name="connsiteY63" fmla="*/ 5188496 h 6157009"/>
                  <a:gd name="connsiteX64" fmla="*/ 277216 w 293766"/>
                  <a:gd name="connsiteY64" fmla="*/ 5316760 h 6157009"/>
                  <a:gd name="connsiteX65" fmla="*/ 285491 w 293766"/>
                  <a:gd name="connsiteY65" fmla="*/ 5395374 h 6157009"/>
                  <a:gd name="connsiteX66" fmla="*/ 293766 w 293766"/>
                  <a:gd name="connsiteY66" fmla="*/ 5511226 h 6157009"/>
                  <a:gd name="connsiteX67" fmla="*/ 289629 w 293766"/>
                  <a:gd name="connsiteY67" fmla="*/ 5631215 h 6157009"/>
                  <a:gd name="connsiteX68" fmla="*/ 264804 w 293766"/>
                  <a:gd name="connsiteY68" fmla="*/ 5759479 h 6157009"/>
                  <a:gd name="connsiteX69" fmla="*/ 252391 w 293766"/>
                  <a:gd name="connsiteY69" fmla="*/ 5833955 h 6157009"/>
                  <a:gd name="connsiteX70" fmla="*/ 244116 w 293766"/>
                  <a:gd name="connsiteY70" fmla="*/ 5883606 h 6157009"/>
                  <a:gd name="connsiteX71" fmla="*/ 235841 w 293766"/>
                  <a:gd name="connsiteY71" fmla="*/ 5904293 h 6157009"/>
                  <a:gd name="connsiteX72" fmla="*/ 227566 w 293766"/>
                  <a:gd name="connsiteY72" fmla="*/ 5937394 h 6157009"/>
                  <a:gd name="connsiteX73" fmla="*/ 211015 w 293766"/>
                  <a:gd name="connsiteY73" fmla="*/ 5970494 h 6157009"/>
                  <a:gd name="connsiteX74" fmla="*/ 206878 w 293766"/>
                  <a:gd name="connsiteY74" fmla="*/ 5991182 h 6157009"/>
                  <a:gd name="connsiteX75" fmla="*/ 190328 w 293766"/>
                  <a:gd name="connsiteY75" fmla="*/ 5999457 h 6157009"/>
                  <a:gd name="connsiteX76" fmla="*/ 182052 w 293766"/>
                  <a:gd name="connsiteY76" fmla="*/ 6007732 h 6157009"/>
                  <a:gd name="connsiteX77" fmla="*/ 140677 w 293766"/>
                  <a:gd name="connsiteY77" fmla="*/ 6057383 h 6157009"/>
                  <a:gd name="connsiteX78" fmla="*/ 103439 w 293766"/>
                  <a:gd name="connsiteY78" fmla="*/ 6090483 h 6157009"/>
                  <a:gd name="connsiteX79" fmla="*/ 78614 w 293766"/>
                  <a:gd name="connsiteY79" fmla="*/ 6119446 h 6157009"/>
                  <a:gd name="connsiteX80" fmla="*/ 70338 w 293766"/>
                  <a:gd name="connsiteY80" fmla="*/ 6135997 h 6157009"/>
                  <a:gd name="connsiteX81" fmla="*/ 41376 w 293766"/>
                  <a:gd name="connsiteY81" fmla="*/ 6156684 h 6157009"/>
                  <a:gd name="connsiteX82" fmla="*/ 41376 w 293766"/>
                  <a:gd name="connsiteY82" fmla="*/ 6148409 h 615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293766" h="6157009">
                    <a:moveTo>
                      <a:pt x="66201" y="0"/>
                    </a:moveTo>
                    <a:cubicBezTo>
                      <a:pt x="68959" y="6896"/>
                      <a:pt x="72775" y="13458"/>
                      <a:pt x="74476" y="20688"/>
                    </a:cubicBezTo>
                    <a:cubicBezTo>
                      <a:pt x="83878" y="60646"/>
                      <a:pt x="87500" y="120205"/>
                      <a:pt x="91026" y="157227"/>
                    </a:cubicBezTo>
                    <a:cubicBezTo>
                      <a:pt x="88304" y="192619"/>
                      <a:pt x="86793" y="230046"/>
                      <a:pt x="78614" y="264804"/>
                    </a:cubicBezTo>
                    <a:cubicBezTo>
                      <a:pt x="77201" y="270808"/>
                      <a:pt x="73097" y="275837"/>
                      <a:pt x="70338" y="281354"/>
                    </a:cubicBezTo>
                    <a:cubicBezTo>
                      <a:pt x="68959" y="289629"/>
                      <a:pt x="68506" y="298113"/>
                      <a:pt x="66201" y="306179"/>
                    </a:cubicBezTo>
                    <a:cubicBezTo>
                      <a:pt x="62964" y="317510"/>
                      <a:pt x="57751" y="328183"/>
                      <a:pt x="53788" y="339280"/>
                    </a:cubicBezTo>
                    <a:cubicBezTo>
                      <a:pt x="50854" y="347494"/>
                      <a:pt x="48271" y="355830"/>
                      <a:pt x="45513" y="364105"/>
                    </a:cubicBezTo>
                    <a:cubicBezTo>
                      <a:pt x="44134" y="377897"/>
                      <a:pt x="43538" y="391790"/>
                      <a:pt x="41376" y="405481"/>
                    </a:cubicBezTo>
                    <a:cubicBezTo>
                      <a:pt x="39076" y="420048"/>
                      <a:pt x="28632" y="460590"/>
                      <a:pt x="24825" y="475819"/>
                    </a:cubicBezTo>
                    <a:cubicBezTo>
                      <a:pt x="6325" y="646944"/>
                      <a:pt x="16080" y="578179"/>
                      <a:pt x="0" y="682697"/>
                    </a:cubicBezTo>
                    <a:cubicBezTo>
                      <a:pt x="1379" y="768207"/>
                      <a:pt x="1120" y="853758"/>
                      <a:pt x="4137" y="939226"/>
                    </a:cubicBezTo>
                    <a:cubicBezTo>
                      <a:pt x="5260" y="971047"/>
                      <a:pt x="9971" y="1002642"/>
                      <a:pt x="12413" y="1034389"/>
                    </a:cubicBezTo>
                    <a:cubicBezTo>
                      <a:pt x="15488" y="1074362"/>
                      <a:pt x="16795" y="1114476"/>
                      <a:pt x="20688" y="1154378"/>
                    </a:cubicBezTo>
                    <a:cubicBezTo>
                      <a:pt x="22317" y="1171077"/>
                      <a:pt x="26746" y="1187398"/>
                      <a:pt x="28963" y="1204029"/>
                    </a:cubicBezTo>
                    <a:cubicBezTo>
                      <a:pt x="32264" y="1228788"/>
                      <a:pt x="32958" y="1253896"/>
                      <a:pt x="37238" y="1278505"/>
                    </a:cubicBezTo>
                    <a:cubicBezTo>
                      <a:pt x="38511" y="1285822"/>
                      <a:pt x="43599" y="1292017"/>
                      <a:pt x="45513" y="1299193"/>
                    </a:cubicBezTo>
                    <a:cubicBezTo>
                      <a:pt x="49137" y="1312783"/>
                      <a:pt x="51378" y="1326712"/>
                      <a:pt x="53788" y="1340569"/>
                    </a:cubicBezTo>
                    <a:cubicBezTo>
                      <a:pt x="56896" y="1358441"/>
                      <a:pt x="59813" y="1376357"/>
                      <a:pt x="62063" y="1394357"/>
                    </a:cubicBezTo>
                    <a:cubicBezTo>
                      <a:pt x="65331" y="1420503"/>
                      <a:pt x="65706" y="1447031"/>
                      <a:pt x="70338" y="1472970"/>
                    </a:cubicBezTo>
                    <a:cubicBezTo>
                      <a:pt x="72638" y="1485850"/>
                      <a:pt x="78613" y="1497795"/>
                      <a:pt x="82751" y="1510208"/>
                    </a:cubicBezTo>
                    <a:cubicBezTo>
                      <a:pt x="85509" y="1526758"/>
                      <a:pt x="87386" y="1543480"/>
                      <a:pt x="91026" y="1559859"/>
                    </a:cubicBezTo>
                    <a:cubicBezTo>
                      <a:pt x="92918" y="1568374"/>
                      <a:pt x="97590" y="1576131"/>
                      <a:pt x="99301" y="1584684"/>
                    </a:cubicBezTo>
                    <a:cubicBezTo>
                      <a:pt x="103126" y="1603810"/>
                      <a:pt x="104186" y="1623402"/>
                      <a:pt x="107576" y="1642610"/>
                    </a:cubicBezTo>
                    <a:cubicBezTo>
                      <a:pt x="112465" y="1670312"/>
                      <a:pt x="119095" y="1697685"/>
                      <a:pt x="124127" y="1725361"/>
                    </a:cubicBezTo>
                    <a:cubicBezTo>
                      <a:pt x="126885" y="1740532"/>
                      <a:pt x="130429" y="1755581"/>
                      <a:pt x="132402" y="1770874"/>
                    </a:cubicBezTo>
                    <a:cubicBezTo>
                      <a:pt x="135949" y="1798368"/>
                      <a:pt x="137239" y="1826118"/>
                      <a:pt x="140677" y="1853626"/>
                    </a:cubicBezTo>
                    <a:cubicBezTo>
                      <a:pt x="142758" y="1870275"/>
                      <a:pt x="146659" y="1886655"/>
                      <a:pt x="148952" y="1903276"/>
                    </a:cubicBezTo>
                    <a:cubicBezTo>
                      <a:pt x="152178" y="1926663"/>
                      <a:pt x="153888" y="1950244"/>
                      <a:pt x="157227" y="1973615"/>
                    </a:cubicBezTo>
                    <a:cubicBezTo>
                      <a:pt x="159408" y="1988880"/>
                      <a:pt x="163269" y="2003871"/>
                      <a:pt x="165502" y="2019128"/>
                    </a:cubicBezTo>
                    <a:cubicBezTo>
                      <a:pt x="183739" y="2143750"/>
                      <a:pt x="180736" y="2127461"/>
                      <a:pt x="190328" y="2242556"/>
                    </a:cubicBezTo>
                    <a:cubicBezTo>
                      <a:pt x="188949" y="2328065"/>
                      <a:pt x="190461" y="2413670"/>
                      <a:pt x="186190" y="2499084"/>
                    </a:cubicBezTo>
                    <a:cubicBezTo>
                      <a:pt x="181669" y="2589501"/>
                      <a:pt x="170118" y="2641546"/>
                      <a:pt x="161365" y="2722512"/>
                    </a:cubicBezTo>
                    <a:cubicBezTo>
                      <a:pt x="152413" y="2805322"/>
                      <a:pt x="146058" y="2898327"/>
                      <a:pt x="140677" y="2979041"/>
                    </a:cubicBezTo>
                    <a:cubicBezTo>
                      <a:pt x="137919" y="3020417"/>
                      <a:pt x="134734" y="3061766"/>
                      <a:pt x="132402" y="3103168"/>
                    </a:cubicBezTo>
                    <a:cubicBezTo>
                      <a:pt x="129218" y="3159692"/>
                      <a:pt x="128908" y="3216396"/>
                      <a:pt x="124127" y="3272807"/>
                    </a:cubicBezTo>
                    <a:cubicBezTo>
                      <a:pt x="122002" y="3297885"/>
                      <a:pt x="114997" y="3322330"/>
                      <a:pt x="111714" y="3347283"/>
                    </a:cubicBezTo>
                    <a:cubicBezTo>
                      <a:pt x="96036" y="3466439"/>
                      <a:pt x="112736" y="3392849"/>
                      <a:pt x="95164" y="3463135"/>
                    </a:cubicBezTo>
                    <a:cubicBezTo>
                      <a:pt x="92406" y="3490719"/>
                      <a:pt x="90436" y="3518393"/>
                      <a:pt x="86889" y="3545886"/>
                    </a:cubicBezTo>
                    <a:cubicBezTo>
                      <a:pt x="65375" y="3712623"/>
                      <a:pt x="89820" y="3479346"/>
                      <a:pt x="74476" y="3632775"/>
                    </a:cubicBezTo>
                    <a:cubicBezTo>
                      <a:pt x="77234" y="3642429"/>
                      <a:pt x="73770" y="3657248"/>
                      <a:pt x="82751" y="3661738"/>
                    </a:cubicBezTo>
                    <a:cubicBezTo>
                      <a:pt x="121459" y="3681092"/>
                      <a:pt x="103445" y="3620401"/>
                      <a:pt x="103439" y="3620362"/>
                    </a:cubicBezTo>
                    <a:cubicBezTo>
                      <a:pt x="85510" y="3621741"/>
                      <a:pt x="64613" y="3614525"/>
                      <a:pt x="49651" y="3624500"/>
                    </a:cubicBezTo>
                    <a:cubicBezTo>
                      <a:pt x="26656" y="3639830"/>
                      <a:pt x="59867" y="3657515"/>
                      <a:pt x="66201" y="3661738"/>
                    </a:cubicBezTo>
                    <a:cubicBezTo>
                      <a:pt x="75855" y="3660359"/>
                      <a:pt x="85412" y="3657600"/>
                      <a:pt x="95164" y="3657600"/>
                    </a:cubicBezTo>
                    <a:cubicBezTo>
                      <a:pt x="100850" y="3657600"/>
                      <a:pt x="82315" y="3657421"/>
                      <a:pt x="78614" y="3661738"/>
                    </a:cubicBezTo>
                    <a:cubicBezTo>
                      <a:pt x="72937" y="3668361"/>
                      <a:pt x="73097" y="3678288"/>
                      <a:pt x="70338" y="3686563"/>
                    </a:cubicBezTo>
                    <a:cubicBezTo>
                      <a:pt x="60557" y="3833292"/>
                      <a:pt x="62439" y="3775323"/>
                      <a:pt x="74476" y="4034118"/>
                    </a:cubicBezTo>
                    <a:cubicBezTo>
                      <a:pt x="75573" y="4057700"/>
                      <a:pt x="78293" y="4081273"/>
                      <a:pt x="82751" y="4104456"/>
                    </a:cubicBezTo>
                    <a:cubicBezTo>
                      <a:pt x="85222" y="4117305"/>
                      <a:pt x="91834" y="4129041"/>
                      <a:pt x="95164" y="4141694"/>
                    </a:cubicBezTo>
                    <a:cubicBezTo>
                      <a:pt x="98743" y="4155296"/>
                      <a:pt x="100923" y="4169232"/>
                      <a:pt x="103439" y="4183070"/>
                    </a:cubicBezTo>
                    <a:cubicBezTo>
                      <a:pt x="109983" y="4219065"/>
                      <a:pt x="111812" y="4239345"/>
                      <a:pt x="119989" y="4274096"/>
                    </a:cubicBezTo>
                    <a:cubicBezTo>
                      <a:pt x="122289" y="4283870"/>
                      <a:pt x="125506" y="4293405"/>
                      <a:pt x="128264" y="4303059"/>
                    </a:cubicBezTo>
                    <a:cubicBezTo>
                      <a:pt x="135745" y="4407780"/>
                      <a:pt x="126888" y="4315488"/>
                      <a:pt x="148952" y="4447873"/>
                    </a:cubicBezTo>
                    <a:cubicBezTo>
                      <a:pt x="167869" y="4561378"/>
                      <a:pt x="155859" y="4515033"/>
                      <a:pt x="177915" y="4588550"/>
                    </a:cubicBezTo>
                    <a:cubicBezTo>
                      <a:pt x="179294" y="4600963"/>
                      <a:pt x="180286" y="4613424"/>
                      <a:pt x="182052" y="4625788"/>
                    </a:cubicBezTo>
                    <a:cubicBezTo>
                      <a:pt x="184425" y="4642398"/>
                      <a:pt x="188247" y="4658790"/>
                      <a:pt x="190328" y="4675439"/>
                    </a:cubicBezTo>
                    <a:cubicBezTo>
                      <a:pt x="193767" y="4702946"/>
                      <a:pt x="193730" y="4730900"/>
                      <a:pt x="198603" y="4758190"/>
                    </a:cubicBezTo>
                    <a:cubicBezTo>
                      <a:pt x="200674" y="4769790"/>
                      <a:pt x="207500" y="4780044"/>
                      <a:pt x="211015" y="4791291"/>
                    </a:cubicBezTo>
                    <a:cubicBezTo>
                      <a:pt x="219832" y="4819507"/>
                      <a:pt x="222624" y="4844394"/>
                      <a:pt x="227566" y="4874042"/>
                    </a:cubicBezTo>
                    <a:cubicBezTo>
                      <a:pt x="228945" y="4904384"/>
                      <a:pt x="227408" y="4935000"/>
                      <a:pt x="231703" y="4965068"/>
                    </a:cubicBezTo>
                    <a:cubicBezTo>
                      <a:pt x="233011" y="4974227"/>
                      <a:pt x="242302" y="4980821"/>
                      <a:pt x="244116" y="4989893"/>
                    </a:cubicBezTo>
                    <a:cubicBezTo>
                      <a:pt x="247912" y="5008875"/>
                      <a:pt x="245852" y="5028611"/>
                      <a:pt x="248253" y="5047819"/>
                    </a:cubicBezTo>
                    <a:cubicBezTo>
                      <a:pt x="254132" y="5094850"/>
                      <a:pt x="268941" y="5188496"/>
                      <a:pt x="268941" y="5188496"/>
                    </a:cubicBezTo>
                    <a:cubicBezTo>
                      <a:pt x="271699" y="5231251"/>
                      <a:pt x="273799" y="5274053"/>
                      <a:pt x="277216" y="5316760"/>
                    </a:cubicBezTo>
                    <a:cubicBezTo>
                      <a:pt x="279317" y="5343026"/>
                      <a:pt x="283257" y="5369119"/>
                      <a:pt x="285491" y="5395374"/>
                    </a:cubicBezTo>
                    <a:cubicBezTo>
                      <a:pt x="288774" y="5433950"/>
                      <a:pt x="291008" y="5472609"/>
                      <a:pt x="293766" y="5511226"/>
                    </a:cubicBezTo>
                    <a:cubicBezTo>
                      <a:pt x="292387" y="5551222"/>
                      <a:pt x="293459" y="5591379"/>
                      <a:pt x="289629" y="5631215"/>
                    </a:cubicBezTo>
                    <a:cubicBezTo>
                      <a:pt x="284571" y="5683818"/>
                      <a:pt x="276140" y="5714134"/>
                      <a:pt x="264804" y="5759479"/>
                    </a:cubicBezTo>
                    <a:cubicBezTo>
                      <a:pt x="255975" y="5856585"/>
                      <a:pt x="267343" y="5762929"/>
                      <a:pt x="252391" y="5833955"/>
                    </a:cubicBezTo>
                    <a:cubicBezTo>
                      <a:pt x="248934" y="5850374"/>
                      <a:pt x="247959" y="5867273"/>
                      <a:pt x="244116" y="5883606"/>
                    </a:cubicBezTo>
                    <a:cubicBezTo>
                      <a:pt x="242415" y="5890835"/>
                      <a:pt x="238025" y="5897195"/>
                      <a:pt x="235841" y="5904293"/>
                    </a:cubicBezTo>
                    <a:cubicBezTo>
                      <a:pt x="232496" y="5915163"/>
                      <a:pt x="231559" y="5926745"/>
                      <a:pt x="227566" y="5937394"/>
                    </a:cubicBezTo>
                    <a:cubicBezTo>
                      <a:pt x="223235" y="5948944"/>
                      <a:pt x="211015" y="5970494"/>
                      <a:pt x="211015" y="5970494"/>
                    </a:cubicBezTo>
                    <a:cubicBezTo>
                      <a:pt x="209636" y="5977390"/>
                      <a:pt x="210965" y="5985459"/>
                      <a:pt x="206878" y="5991182"/>
                    </a:cubicBezTo>
                    <a:cubicBezTo>
                      <a:pt x="203293" y="5996201"/>
                      <a:pt x="195460" y="5996036"/>
                      <a:pt x="190328" y="5999457"/>
                    </a:cubicBezTo>
                    <a:cubicBezTo>
                      <a:pt x="187082" y="6001621"/>
                      <a:pt x="184811" y="6004974"/>
                      <a:pt x="182052" y="6007732"/>
                    </a:cubicBezTo>
                    <a:cubicBezTo>
                      <a:pt x="166799" y="6038239"/>
                      <a:pt x="178139" y="6019921"/>
                      <a:pt x="140677" y="6057383"/>
                    </a:cubicBezTo>
                    <a:cubicBezTo>
                      <a:pt x="112336" y="6085724"/>
                      <a:pt x="125589" y="6075717"/>
                      <a:pt x="103439" y="6090483"/>
                    </a:cubicBezTo>
                    <a:cubicBezTo>
                      <a:pt x="82473" y="6132417"/>
                      <a:pt x="110839" y="6081851"/>
                      <a:pt x="78614" y="6119446"/>
                    </a:cubicBezTo>
                    <a:cubicBezTo>
                      <a:pt x="74600" y="6124129"/>
                      <a:pt x="74039" y="6131062"/>
                      <a:pt x="70338" y="6135997"/>
                    </a:cubicBezTo>
                    <a:cubicBezTo>
                      <a:pt x="68809" y="6138036"/>
                      <a:pt x="51069" y="6159916"/>
                      <a:pt x="41376" y="6156684"/>
                    </a:cubicBezTo>
                    <a:cubicBezTo>
                      <a:pt x="38759" y="6155812"/>
                      <a:pt x="41376" y="6151167"/>
                      <a:pt x="41376" y="6148409"/>
                    </a:cubicBezTo>
                  </a:path>
                </a:pathLst>
              </a:custGeom>
              <a:noFill/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3" name="Ellipse 601"/>
              <p:cNvSpPr>
                <a:spLocks noChangeAspect="1"/>
              </p:cNvSpPr>
              <p:nvPr/>
            </p:nvSpPr>
            <p:spPr>
              <a:xfrm>
                <a:off x="7826001" y="550148"/>
                <a:ext cx="82294" cy="82294"/>
              </a:xfrm>
              <a:prstGeom prst="ellipse">
                <a:avLst/>
              </a:prstGeom>
              <a:solidFill>
                <a:srgbClr val="0000FF"/>
              </a:solidFill>
              <a:ln w="25400" cap="flat" cmpd="sng" algn="ctr">
                <a:solidFill>
                  <a:srgbClr val="0000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4" name="Ellipse 602"/>
              <p:cNvSpPr>
                <a:spLocks noChangeAspect="1"/>
              </p:cNvSpPr>
              <p:nvPr/>
            </p:nvSpPr>
            <p:spPr>
              <a:xfrm>
                <a:off x="7740352" y="1230159"/>
                <a:ext cx="82294" cy="82294"/>
              </a:xfrm>
              <a:prstGeom prst="ellipse">
                <a:avLst/>
              </a:prstGeom>
              <a:solidFill>
                <a:srgbClr val="00B050"/>
              </a:solidFill>
              <a:ln w="25400" cap="flat" cmpd="sng" algn="ctr">
                <a:solidFill>
                  <a:srgbClr val="00B05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5" name="Ellipse 603"/>
              <p:cNvSpPr/>
              <p:nvPr/>
            </p:nvSpPr>
            <p:spPr>
              <a:xfrm>
                <a:off x="7753764" y="84855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6" name="Ellipse 604"/>
              <p:cNvSpPr/>
              <p:nvPr/>
            </p:nvSpPr>
            <p:spPr>
              <a:xfrm>
                <a:off x="7753764" y="100217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7" name="Ellipse 605"/>
              <p:cNvSpPr/>
              <p:nvPr/>
            </p:nvSpPr>
            <p:spPr>
              <a:xfrm>
                <a:off x="7753764" y="108629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8" name="Ellipse 606"/>
              <p:cNvSpPr/>
              <p:nvPr/>
            </p:nvSpPr>
            <p:spPr>
              <a:xfrm>
                <a:off x="7753764" y="142462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9" name="Ellipse 607"/>
              <p:cNvSpPr/>
              <p:nvPr/>
            </p:nvSpPr>
            <p:spPr>
              <a:xfrm>
                <a:off x="7792169" y="150143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0" name="Ellipse 608"/>
              <p:cNvSpPr/>
              <p:nvPr/>
            </p:nvSpPr>
            <p:spPr>
              <a:xfrm>
                <a:off x="7792169" y="157824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1" name="Ellipse 609"/>
              <p:cNvSpPr/>
              <p:nvPr/>
            </p:nvSpPr>
            <p:spPr>
              <a:xfrm>
                <a:off x="7792169" y="166237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2" name="Ellipse 610"/>
              <p:cNvSpPr/>
              <p:nvPr/>
            </p:nvSpPr>
            <p:spPr>
              <a:xfrm>
                <a:off x="7830574" y="173918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3" name="Ellipse 611"/>
              <p:cNvSpPr/>
              <p:nvPr/>
            </p:nvSpPr>
            <p:spPr>
              <a:xfrm>
                <a:off x="7830574" y="180867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4" name="Ellipse 612"/>
              <p:cNvSpPr/>
              <p:nvPr/>
            </p:nvSpPr>
            <p:spPr>
              <a:xfrm>
                <a:off x="7830574" y="189280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5" name="Ellipse 613"/>
              <p:cNvSpPr/>
              <p:nvPr/>
            </p:nvSpPr>
            <p:spPr>
              <a:xfrm>
                <a:off x="7868979" y="196961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6" name="Ellipse 614"/>
              <p:cNvSpPr/>
              <p:nvPr/>
            </p:nvSpPr>
            <p:spPr>
              <a:xfrm>
                <a:off x="7868979" y="204642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7" name="Ellipse 615"/>
              <p:cNvSpPr/>
              <p:nvPr/>
            </p:nvSpPr>
            <p:spPr>
              <a:xfrm>
                <a:off x="7868979" y="208482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8" name="Ellipse 616"/>
              <p:cNvSpPr/>
              <p:nvPr/>
            </p:nvSpPr>
            <p:spPr>
              <a:xfrm>
                <a:off x="7907384" y="211591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9" name="Ellipse 617"/>
              <p:cNvSpPr/>
              <p:nvPr/>
            </p:nvSpPr>
            <p:spPr>
              <a:xfrm>
                <a:off x="7868979" y="215432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0" name="Ellipse 618"/>
              <p:cNvSpPr/>
              <p:nvPr/>
            </p:nvSpPr>
            <p:spPr>
              <a:xfrm>
                <a:off x="7907384" y="219272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1" name="Ellipse 619"/>
              <p:cNvSpPr/>
              <p:nvPr/>
            </p:nvSpPr>
            <p:spPr>
              <a:xfrm>
                <a:off x="7945789" y="261518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2" name="Ellipse 620"/>
              <p:cNvSpPr/>
              <p:nvPr/>
            </p:nvSpPr>
            <p:spPr>
              <a:xfrm>
                <a:off x="7945789" y="265358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3" name="Ellipse 621"/>
              <p:cNvSpPr/>
              <p:nvPr/>
            </p:nvSpPr>
            <p:spPr>
              <a:xfrm>
                <a:off x="7945789" y="269930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4" name="Abgerundetes Rechteck 622"/>
              <p:cNvSpPr/>
              <p:nvPr/>
            </p:nvSpPr>
            <p:spPr>
              <a:xfrm rot="215964">
                <a:off x="7819500" y="3891384"/>
                <a:ext cx="76810" cy="192025"/>
              </a:xfrm>
              <a:prstGeom prst="roundRect">
                <a:avLst/>
              </a:prstGeom>
              <a:solidFill>
                <a:srgbClr val="FFFFFF">
                  <a:alpha val="83922"/>
                </a:srgbClr>
              </a:solidFill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5" name="Freihandform 195"/>
              <p:cNvSpPr/>
              <p:nvPr/>
            </p:nvSpPr>
            <p:spPr>
              <a:xfrm>
                <a:off x="8357697" y="332656"/>
                <a:ext cx="293766" cy="6157009"/>
              </a:xfrm>
              <a:custGeom>
                <a:avLst/>
                <a:gdLst>
                  <a:gd name="connsiteX0" fmla="*/ 66201 w 293766"/>
                  <a:gd name="connsiteY0" fmla="*/ 0 h 6157009"/>
                  <a:gd name="connsiteX1" fmla="*/ 74476 w 293766"/>
                  <a:gd name="connsiteY1" fmla="*/ 20688 h 6157009"/>
                  <a:gd name="connsiteX2" fmla="*/ 91026 w 293766"/>
                  <a:gd name="connsiteY2" fmla="*/ 157227 h 6157009"/>
                  <a:gd name="connsiteX3" fmla="*/ 78614 w 293766"/>
                  <a:gd name="connsiteY3" fmla="*/ 264804 h 6157009"/>
                  <a:gd name="connsiteX4" fmla="*/ 70338 w 293766"/>
                  <a:gd name="connsiteY4" fmla="*/ 281354 h 6157009"/>
                  <a:gd name="connsiteX5" fmla="*/ 66201 w 293766"/>
                  <a:gd name="connsiteY5" fmla="*/ 306179 h 6157009"/>
                  <a:gd name="connsiteX6" fmla="*/ 53788 w 293766"/>
                  <a:gd name="connsiteY6" fmla="*/ 339280 h 6157009"/>
                  <a:gd name="connsiteX7" fmla="*/ 45513 w 293766"/>
                  <a:gd name="connsiteY7" fmla="*/ 364105 h 6157009"/>
                  <a:gd name="connsiteX8" fmla="*/ 41376 w 293766"/>
                  <a:gd name="connsiteY8" fmla="*/ 405481 h 6157009"/>
                  <a:gd name="connsiteX9" fmla="*/ 24825 w 293766"/>
                  <a:gd name="connsiteY9" fmla="*/ 475819 h 6157009"/>
                  <a:gd name="connsiteX10" fmla="*/ 0 w 293766"/>
                  <a:gd name="connsiteY10" fmla="*/ 682697 h 6157009"/>
                  <a:gd name="connsiteX11" fmla="*/ 4137 w 293766"/>
                  <a:gd name="connsiteY11" fmla="*/ 939226 h 6157009"/>
                  <a:gd name="connsiteX12" fmla="*/ 12413 w 293766"/>
                  <a:gd name="connsiteY12" fmla="*/ 1034389 h 6157009"/>
                  <a:gd name="connsiteX13" fmla="*/ 20688 w 293766"/>
                  <a:gd name="connsiteY13" fmla="*/ 1154378 h 6157009"/>
                  <a:gd name="connsiteX14" fmla="*/ 28963 w 293766"/>
                  <a:gd name="connsiteY14" fmla="*/ 1204029 h 6157009"/>
                  <a:gd name="connsiteX15" fmla="*/ 37238 w 293766"/>
                  <a:gd name="connsiteY15" fmla="*/ 1278505 h 6157009"/>
                  <a:gd name="connsiteX16" fmla="*/ 45513 w 293766"/>
                  <a:gd name="connsiteY16" fmla="*/ 1299193 h 6157009"/>
                  <a:gd name="connsiteX17" fmla="*/ 53788 w 293766"/>
                  <a:gd name="connsiteY17" fmla="*/ 1340569 h 6157009"/>
                  <a:gd name="connsiteX18" fmla="*/ 62063 w 293766"/>
                  <a:gd name="connsiteY18" fmla="*/ 1394357 h 6157009"/>
                  <a:gd name="connsiteX19" fmla="*/ 70338 w 293766"/>
                  <a:gd name="connsiteY19" fmla="*/ 1472970 h 6157009"/>
                  <a:gd name="connsiteX20" fmla="*/ 82751 w 293766"/>
                  <a:gd name="connsiteY20" fmla="*/ 1510208 h 6157009"/>
                  <a:gd name="connsiteX21" fmla="*/ 91026 w 293766"/>
                  <a:gd name="connsiteY21" fmla="*/ 1559859 h 6157009"/>
                  <a:gd name="connsiteX22" fmla="*/ 99301 w 293766"/>
                  <a:gd name="connsiteY22" fmla="*/ 1584684 h 6157009"/>
                  <a:gd name="connsiteX23" fmla="*/ 107576 w 293766"/>
                  <a:gd name="connsiteY23" fmla="*/ 1642610 h 6157009"/>
                  <a:gd name="connsiteX24" fmla="*/ 124127 w 293766"/>
                  <a:gd name="connsiteY24" fmla="*/ 1725361 h 6157009"/>
                  <a:gd name="connsiteX25" fmla="*/ 132402 w 293766"/>
                  <a:gd name="connsiteY25" fmla="*/ 1770874 h 6157009"/>
                  <a:gd name="connsiteX26" fmla="*/ 140677 w 293766"/>
                  <a:gd name="connsiteY26" fmla="*/ 1853626 h 6157009"/>
                  <a:gd name="connsiteX27" fmla="*/ 148952 w 293766"/>
                  <a:gd name="connsiteY27" fmla="*/ 1903276 h 6157009"/>
                  <a:gd name="connsiteX28" fmla="*/ 157227 w 293766"/>
                  <a:gd name="connsiteY28" fmla="*/ 1973615 h 6157009"/>
                  <a:gd name="connsiteX29" fmla="*/ 165502 w 293766"/>
                  <a:gd name="connsiteY29" fmla="*/ 2019128 h 6157009"/>
                  <a:gd name="connsiteX30" fmla="*/ 190328 w 293766"/>
                  <a:gd name="connsiteY30" fmla="*/ 2242556 h 6157009"/>
                  <a:gd name="connsiteX31" fmla="*/ 186190 w 293766"/>
                  <a:gd name="connsiteY31" fmla="*/ 2499084 h 6157009"/>
                  <a:gd name="connsiteX32" fmla="*/ 161365 w 293766"/>
                  <a:gd name="connsiteY32" fmla="*/ 2722512 h 6157009"/>
                  <a:gd name="connsiteX33" fmla="*/ 140677 w 293766"/>
                  <a:gd name="connsiteY33" fmla="*/ 2979041 h 6157009"/>
                  <a:gd name="connsiteX34" fmla="*/ 132402 w 293766"/>
                  <a:gd name="connsiteY34" fmla="*/ 3103168 h 6157009"/>
                  <a:gd name="connsiteX35" fmla="*/ 124127 w 293766"/>
                  <a:gd name="connsiteY35" fmla="*/ 3272807 h 6157009"/>
                  <a:gd name="connsiteX36" fmla="*/ 111714 w 293766"/>
                  <a:gd name="connsiteY36" fmla="*/ 3347283 h 6157009"/>
                  <a:gd name="connsiteX37" fmla="*/ 95164 w 293766"/>
                  <a:gd name="connsiteY37" fmla="*/ 3463135 h 6157009"/>
                  <a:gd name="connsiteX38" fmla="*/ 86889 w 293766"/>
                  <a:gd name="connsiteY38" fmla="*/ 3545886 h 6157009"/>
                  <a:gd name="connsiteX39" fmla="*/ 74476 w 293766"/>
                  <a:gd name="connsiteY39" fmla="*/ 3632775 h 6157009"/>
                  <a:gd name="connsiteX40" fmla="*/ 82751 w 293766"/>
                  <a:gd name="connsiteY40" fmla="*/ 3661738 h 6157009"/>
                  <a:gd name="connsiteX41" fmla="*/ 103439 w 293766"/>
                  <a:gd name="connsiteY41" fmla="*/ 3620362 h 6157009"/>
                  <a:gd name="connsiteX42" fmla="*/ 49651 w 293766"/>
                  <a:gd name="connsiteY42" fmla="*/ 3624500 h 6157009"/>
                  <a:gd name="connsiteX43" fmla="*/ 66201 w 293766"/>
                  <a:gd name="connsiteY43" fmla="*/ 3661738 h 6157009"/>
                  <a:gd name="connsiteX44" fmla="*/ 95164 w 293766"/>
                  <a:gd name="connsiteY44" fmla="*/ 3657600 h 6157009"/>
                  <a:gd name="connsiteX45" fmla="*/ 78614 w 293766"/>
                  <a:gd name="connsiteY45" fmla="*/ 3661738 h 6157009"/>
                  <a:gd name="connsiteX46" fmla="*/ 70338 w 293766"/>
                  <a:gd name="connsiteY46" fmla="*/ 3686563 h 6157009"/>
                  <a:gd name="connsiteX47" fmla="*/ 74476 w 293766"/>
                  <a:gd name="connsiteY47" fmla="*/ 4034118 h 6157009"/>
                  <a:gd name="connsiteX48" fmla="*/ 82751 w 293766"/>
                  <a:gd name="connsiteY48" fmla="*/ 4104456 h 6157009"/>
                  <a:gd name="connsiteX49" fmla="*/ 95164 w 293766"/>
                  <a:gd name="connsiteY49" fmla="*/ 4141694 h 6157009"/>
                  <a:gd name="connsiteX50" fmla="*/ 103439 w 293766"/>
                  <a:gd name="connsiteY50" fmla="*/ 4183070 h 6157009"/>
                  <a:gd name="connsiteX51" fmla="*/ 119989 w 293766"/>
                  <a:gd name="connsiteY51" fmla="*/ 4274096 h 6157009"/>
                  <a:gd name="connsiteX52" fmla="*/ 128264 w 293766"/>
                  <a:gd name="connsiteY52" fmla="*/ 4303059 h 6157009"/>
                  <a:gd name="connsiteX53" fmla="*/ 148952 w 293766"/>
                  <a:gd name="connsiteY53" fmla="*/ 4447873 h 6157009"/>
                  <a:gd name="connsiteX54" fmla="*/ 177915 w 293766"/>
                  <a:gd name="connsiteY54" fmla="*/ 4588550 h 6157009"/>
                  <a:gd name="connsiteX55" fmla="*/ 182052 w 293766"/>
                  <a:gd name="connsiteY55" fmla="*/ 4625788 h 6157009"/>
                  <a:gd name="connsiteX56" fmla="*/ 190328 w 293766"/>
                  <a:gd name="connsiteY56" fmla="*/ 4675439 h 6157009"/>
                  <a:gd name="connsiteX57" fmla="*/ 198603 w 293766"/>
                  <a:gd name="connsiteY57" fmla="*/ 4758190 h 6157009"/>
                  <a:gd name="connsiteX58" fmla="*/ 211015 w 293766"/>
                  <a:gd name="connsiteY58" fmla="*/ 4791291 h 6157009"/>
                  <a:gd name="connsiteX59" fmla="*/ 227566 w 293766"/>
                  <a:gd name="connsiteY59" fmla="*/ 4874042 h 6157009"/>
                  <a:gd name="connsiteX60" fmla="*/ 231703 w 293766"/>
                  <a:gd name="connsiteY60" fmla="*/ 4965068 h 6157009"/>
                  <a:gd name="connsiteX61" fmla="*/ 244116 w 293766"/>
                  <a:gd name="connsiteY61" fmla="*/ 4989893 h 6157009"/>
                  <a:gd name="connsiteX62" fmla="*/ 248253 w 293766"/>
                  <a:gd name="connsiteY62" fmla="*/ 5047819 h 6157009"/>
                  <a:gd name="connsiteX63" fmla="*/ 268941 w 293766"/>
                  <a:gd name="connsiteY63" fmla="*/ 5188496 h 6157009"/>
                  <a:gd name="connsiteX64" fmla="*/ 277216 w 293766"/>
                  <a:gd name="connsiteY64" fmla="*/ 5316760 h 6157009"/>
                  <a:gd name="connsiteX65" fmla="*/ 285491 w 293766"/>
                  <a:gd name="connsiteY65" fmla="*/ 5395374 h 6157009"/>
                  <a:gd name="connsiteX66" fmla="*/ 293766 w 293766"/>
                  <a:gd name="connsiteY66" fmla="*/ 5511226 h 6157009"/>
                  <a:gd name="connsiteX67" fmla="*/ 289629 w 293766"/>
                  <a:gd name="connsiteY67" fmla="*/ 5631215 h 6157009"/>
                  <a:gd name="connsiteX68" fmla="*/ 264804 w 293766"/>
                  <a:gd name="connsiteY68" fmla="*/ 5759479 h 6157009"/>
                  <a:gd name="connsiteX69" fmla="*/ 252391 w 293766"/>
                  <a:gd name="connsiteY69" fmla="*/ 5833955 h 6157009"/>
                  <a:gd name="connsiteX70" fmla="*/ 244116 w 293766"/>
                  <a:gd name="connsiteY70" fmla="*/ 5883606 h 6157009"/>
                  <a:gd name="connsiteX71" fmla="*/ 235841 w 293766"/>
                  <a:gd name="connsiteY71" fmla="*/ 5904293 h 6157009"/>
                  <a:gd name="connsiteX72" fmla="*/ 227566 w 293766"/>
                  <a:gd name="connsiteY72" fmla="*/ 5937394 h 6157009"/>
                  <a:gd name="connsiteX73" fmla="*/ 211015 w 293766"/>
                  <a:gd name="connsiteY73" fmla="*/ 5970494 h 6157009"/>
                  <a:gd name="connsiteX74" fmla="*/ 206878 w 293766"/>
                  <a:gd name="connsiteY74" fmla="*/ 5991182 h 6157009"/>
                  <a:gd name="connsiteX75" fmla="*/ 190328 w 293766"/>
                  <a:gd name="connsiteY75" fmla="*/ 5999457 h 6157009"/>
                  <a:gd name="connsiteX76" fmla="*/ 182052 w 293766"/>
                  <a:gd name="connsiteY76" fmla="*/ 6007732 h 6157009"/>
                  <a:gd name="connsiteX77" fmla="*/ 140677 w 293766"/>
                  <a:gd name="connsiteY77" fmla="*/ 6057383 h 6157009"/>
                  <a:gd name="connsiteX78" fmla="*/ 103439 w 293766"/>
                  <a:gd name="connsiteY78" fmla="*/ 6090483 h 6157009"/>
                  <a:gd name="connsiteX79" fmla="*/ 78614 w 293766"/>
                  <a:gd name="connsiteY79" fmla="*/ 6119446 h 6157009"/>
                  <a:gd name="connsiteX80" fmla="*/ 70338 w 293766"/>
                  <a:gd name="connsiteY80" fmla="*/ 6135997 h 6157009"/>
                  <a:gd name="connsiteX81" fmla="*/ 41376 w 293766"/>
                  <a:gd name="connsiteY81" fmla="*/ 6156684 h 6157009"/>
                  <a:gd name="connsiteX82" fmla="*/ 41376 w 293766"/>
                  <a:gd name="connsiteY82" fmla="*/ 6148409 h 615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293766" h="6157009">
                    <a:moveTo>
                      <a:pt x="66201" y="0"/>
                    </a:moveTo>
                    <a:cubicBezTo>
                      <a:pt x="68959" y="6896"/>
                      <a:pt x="72775" y="13458"/>
                      <a:pt x="74476" y="20688"/>
                    </a:cubicBezTo>
                    <a:cubicBezTo>
                      <a:pt x="83878" y="60646"/>
                      <a:pt x="87500" y="120205"/>
                      <a:pt x="91026" y="157227"/>
                    </a:cubicBezTo>
                    <a:cubicBezTo>
                      <a:pt x="88304" y="192619"/>
                      <a:pt x="86793" y="230046"/>
                      <a:pt x="78614" y="264804"/>
                    </a:cubicBezTo>
                    <a:cubicBezTo>
                      <a:pt x="77201" y="270808"/>
                      <a:pt x="73097" y="275837"/>
                      <a:pt x="70338" y="281354"/>
                    </a:cubicBezTo>
                    <a:cubicBezTo>
                      <a:pt x="68959" y="289629"/>
                      <a:pt x="68506" y="298113"/>
                      <a:pt x="66201" y="306179"/>
                    </a:cubicBezTo>
                    <a:cubicBezTo>
                      <a:pt x="62964" y="317510"/>
                      <a:pt x="57751" y="328183"/>
                      <a:pt x="53788" y="339280"/>
                    </a:cubicBezTo>
                    <a:cubicBezTo>
                      <a:pt x="50854" y="347494"/>
                      <a:pt x="48271" y="355830"/>
                      <a:pt x="45513" y="364105"/>
                    </a:cubicBezTo>
                    <a:cubicBezTo>
                      <a:pt x="44134" y="377897"/>
                      <a:pt x="43538" y="391790"/>
                      <a:pt x="41376" y="405481"/>
                    </a:cubicBezTo>
                    <a:cubicBezTo>
                      <a:pt x="39076" y="420048"/>
                      <a:pt x="28632" y="460590"/>
                      <a:pt x="24825" y="475819"/>
                    </a:cubicBezTo>
                    <a:cubicBezTo>
                      <a:pt x="6325" y="646944"/>
                      <a:pt x="16080" y="578179"/>
                      <a:pt x="0" y="682697"/>
                    </a:cubicBezTo>
                    <a:cubicBezTo>
                      <a:pt x="1379" y="768207"/>
                      <a:pt x="1120" y="853758"/>
                      <a:pt x="4137" y="939226"/>
                    </a:cubicBezTo>
                    <a:cubicBezTo>
                      <a:pt x="5260" y="971047"/>
                      <a:pt x="9971" y="1002642"/>
                      <a:pt x="12413" y="1034389"/>
                    </a:cubicBezTo>
                    <a:cubicBezTo>
                      <a:pt x="15488" y="1074362"/>
                      <a:pt x="16795" y="1114476"/>
                      <a:pt x="20688" y="1154378"/>
                    </a:cubicBezTo>
                    <a:cubicBezTo>
                      <a:pt x="22317" y="1171077"/>
                      <a:pt x="26746" y="1187398"/>
                      <a:pt x="28963" y="1204029"/>
                    </a:cubicBezTo>
                    <a:cubicBezTo>
                      <a:pt x="32264" y="1228788"/>
                      <a:pt x="32958" y="1253896"/>
                      <a:pt x="37238" y="1278505"/>
                    </a:cubicBezTo>
                    <a:cubicBezTo>
                      <a:pt x="38511" y="1285822"/>
                      <a:pt x="43599" y="1292017"/>
                      <a:pt x="45513" y="1299193"/>
                    </a:cubicBezTo>
                    <a:cubicBezTo>
                      <a:pt x="49137" y="1312783"/>
                      <a:pt x="51378" y="1326712"/>
                      <a:pt x="53788" y="1340569"/>
                    </a:cubicBezTo>
                    <a:cubicBezTo>
                      <a:pt x="56896" y="1358441"/>
                      <a:pt x="59813" y="1376357"/>
                      <a:pt x="62063" y="1394357"/>
                    </a:cubicBezTo>
                    <a:cubicBezTo>
                      <a:pt x="65331" y="1420503"/>
                      <a:pt x="65706" y="1447031"/>
                      <a:pt x="70338" y="1472970"/>
                    </a:cubicBezTo>
                    <a:cubicBezTo>
                      <a:pt x="72638" y="1485850"/>
                      <a:pt x="78613" y="1497795"/>
                      <a:pt x="82751" y="1510208"/>
                    </a:cubicBezTo>
                    <a:cubicBezTo>
                      <a:pt x="85509" y="1526758"/>
                      <a:pt x="87386" y="1543480"/>
                      <a:pt x="91026" y="1559859"/>
                    </a:cubicBezTo>
                    <a:cubicBezTo>
                      <a:pt x="92918" y="1568374"/>
                      <a:pt x="97590" y="1576131"/>
                      <a:pt x="99301" y="1584684"/>
                    </a:cubicBezTo>
                    <a:cubicBezTo>
                      <a:pt x="103126" y="1603810"/>
                      <a:pt x="104186" y="1623402"/>
                      <a:pt x="107576" y="1642610"/>
                    </a:cubicBezTo>
                    <a:cubicBezTo>
                      <a:pt x="112465" y="1670312"/>
                      <a:pt x="119095" y="1697685"/>
                      <a:pt x="124127" y="1725361"/>
                    </a:cubicBezTo>
                    <a:cubicBezTo>
                      <a:pt x="126885" y="1740532"/>
                      <a:pt x="130429" y="1755581"/>
                      <a:pt x="132402" y="1770874"/>
                    </a:cubicBezTo>
                    <a:cubicBezTo>
                      <a:pt x="135949" y="1798368"/>
                      <a:pt x="137239" y="1826118"/>
                      <a:pt x="140677" y="1853626"/>
                    </a:cubicBezTo>
                    <a:cubicBezTo>
                      <a:pt x="142758" y="1870275"/>
                      <a:pt x="146659" y="1886655"/>
                      <a:pt x="148952" y="1903276"/>
                    </a:cubicBezTo>
                    <a:cubicBezTo>
                      <a:pt x="152178" y="1926663"/>
                      <a:pt x="153888" y="1950244"/>
                      <a:pt x="157227" y="1973615"/>
                    </a:cubicBezTo>
                    <a:cubicBezTo>
                      <a:pt x="159408" y="1988880"/>
                      <a:pt x="163269" y="2003871"/>
                      <a:pt x="165502" y="2019128"/>
                    </a:cubicBezTo>
                    <a:cubicBezTo>
                      <a:pt x="183739" y="2143750"/>
                      <a:pt x="180736" y="2127461"/>
                      <a:pt x="190328" y="2242556"/>
                    </a:cubicBezTo>
                    <a:cubicBezTo>
                      <a:pt x="188949" y="2328065"/>
                      <a:pt x="190461" y="2413670"/>
                      <a:pt x="186190" y="2499084"/>
                    </a:cubicBezTo>
                    <a:cubicBezTo>
                      <a:pt x="181669" y="2589501"/>
                      <a:pt x="170118" y="2641546"/>
                      <a:pt x="161365" y="2722512"/>
                    </a:cubicBezTo>
                    <a:cubicBezTo>
                      <a:pt x="152413" y="2805322"/>
                      <a:pt x="146058" y="2898327"/>
                      <a:pt x="140677" y="2979041"/>
                    </a:cubicBezTo>
                    <a:cubicBezTo>
                      <a:pt x="137919" y="3020417"/>
                      <a:pt x="134734" y="3061766"/>
                      <a:pt x="132402" y="3103168"/>
                    </a:cubicBezTo>
                    <a:cubicBezTo>
                      <a:pt x="129218" y="3159692"/>
                      <a:pt x="128908" y="3216396"/>
                      <a:pt x="124127" y="3272807"/>
                    </a:cubicBezTo>
                    <a:cubicBezTo>
                      <a:pt x="122002" y="3297885"/>
                      <a:pt x="114997" y="3322330"/>
                      <a:pt x="111714" y="3347283"/>
                    </a:cubicBezTo>
                    <a:cubicBezTo>
                      <a:pt x="96036" y="3466439"/>
                      <a:pt x="112736" y="3392849"/>
                      <a:pt x="95164" y="3463135"/>
                    </a:cubicBezTo>
                    <a:cubicBezTo>
                      <a:pt x="92406" y="3490719"/>
                      <a:pt x="90436" y="3518393"/>
                      <a:pt x="86889" y="3545886"/>
                    </a:cubicBezTo>
                    <a:cubicBezTo>
                      <a:pt x="65375" y="3712623"/>
                      <a:pt x="89820" y="3479346"/>
                      <a:pt x="74476" y="3632775"/>
                    </a:cubicBezTo>
                    <a:cubicBezTo>
                      <a:pt x="77234" y="3642429"/>
                      <a:pt x="73770" y="3657248"/>
                      <a:pt x="82751" y="3661738"/>
                    </a:cubicBezTo>
                    <a:cubicBezTo>
                      <a:pt x="121459" y="3681092"/>
                      <a:pt x="103445" y="3620401"/>
                      <a:pt x="103439" y="3620362"/>
                    </a:cubicBezTo>
                    <a:cubicBezTo>
                      <a:pt x="85510" y="3621741"/>
                      <a:pt x="64613" y="3614525"/>
                      <a:pt x="49651" y="3624500"/>
                    </a:cubicBezTo>
                    <a:cubicBezTo>
                      <a:pt x="26656" y="3639830"/>
                      <a:pt x="59867" y="3657515"/>
                      <a:pt x="66201" y="3661738"/>
                    </a:cubicBezTo>
                    <a:cubicBezTo>
                      <a:pt x="75855" y="3660359"/>
                      <a:pt x="85412" y="3657600"/>
                      <a:pt x="95164" y="3657600"/>
                    </a:cubicBezTo>
                    <a:cubicBezTo>
                      <a:pt x="100850" y="3657600"/>
                      <a:pt x="82315" y="3657421"/>
                      <a:pt x="78614" y="3661738"/>
                    </a:cubicBezTo>
                    <a:cubicBezTo>
                      <a:pt x="72937" y="3668361"/>
                      <a:pt x="73097" y="3678288"/>
                      <a:pt x="70338" y="3686563"/>
                    </a:cubicBezTo>
                    <a:cubicBezTo>
                      <a:pt x="60557" y="3833292"/>
                      <a:pt x="62439" y="3775323"/>
                      <a:pt x="74476" y="4034118"/>
                    </a:cubicBezTo>
                    <a:cubicBezTo>
                      <a:pt x="75573" y="4057700"/>
                      <a:pt x="78293" y="4081273"/>
                      <a:pt x="82751" y="4104456"/>
                    </a:cubicBezTo>
                    <a:cubicBezTo>
                      <a:pt x="85222" y="4117305"/>
                      <a:pt x="91834" y="4129041"/>
                      <a:pt x="95164" y="4141694"/>
                    </a:cubicBezTo>
                    <a:cubicBezTo>
                      <a:pt x="98743" y="4155296"/>
                      <a:pt x="100923" y="4169232"/>
                      <a:pt x="103439" y="4183070"/>
                    </a:cubicBezTo>
                    <a:cubicBezTo>
                      <a:pt x="109983" y="4219065"/>
                      <a:pt x="111812" y="4239345"/>
                      <a:pt x="119989" y="4274096"/>
                    </a:cubicBezTo>
                    <a:cubicBezTo>
                      <a:pt x="122289" y="4283870"/>
                      <a:pt x="125506" y="4293405"/>
                      <a:pt x="128264" y="4303059"/>
                    </a:cubicBezTo>
                    <a:cubicBezTo>
                      <a:pt x="135745" y="4407780"/>
                      <a:pt x="126888" y="4315488"/>
                      <a:pt x="148952" y="4447873"/>
                    </a:cubicBezTo>
                    <a:cubicBezTo>
                      <a:pt x="167869" y="4561378"/>
                      <a:pt x="155859" y="4515033"/>
                      <a:pt x="177915" y="4588550"/>
                    </a:cubicBezTo>
                    <a:cubicBezTo>
                      <a:pt x="179294" y="4600963"/>
                      <a:pt x="180286" y="4613424"/>
                      <a:pt x="182052" y="4625788"/>
                    </a:cubicBezTo>
                    <a:cubicBezTo>
                      <a:pt x="184425" y="4642398"/>
                      <a:pt x="188247" y="4658790"/>
                      <a:pt x="190328" y="4675439"/>
                    </a:cubicBezTo>
                    <a:cubicBezTo>
                      <a:pt x="193767" y="4702946"/>
                      <a:pt x="193730" y="4730900"/>
                      <a:pt x="198603" y="4758190"/>
                    </a:cubicBezTo>
                    <a:cubicBezTo>
                      <a:pt x="200674" y="4769790"/>
                      <a:pt x="207500" y="4780044"/>
                      <a:pt x="211015" y="4791291"/>
                    </a:cubicBezTo>
                    <a:cubicBezTo>
                      <a:pt x="219832" y="4819507"/>
                      <a:pt x="222624" y="4844394"/>
                      <a:pt x="227566" y="4874042"/>
                    </a:cubicBezTo>
                    <a:cubicBezTo>
                      <a:pt x="228945" y="4904384"/>
                      <a:pt x="227408" y="4935000"/>
                      <a:pt x="231703" y="4965068"/>
                    </a:cubicBezTo>
                    <a:cubicBezTo>
                      <a:pt x="233011" y="4974227"/>
                      <a:pt x="242302" y="4980821"/>
                      <a:pt x="244116" y="4989893"/>
                    </a:cubicBezTo>
                    <a:cubicBezTo>
                      <a:pt x="247912" y="5008875"/>
                      <a:pt x="245852" y="5028611"/>
                      <a:pt x="248253" y="5047819"/>
                    </a:cubicBezTo>
                    <a:cubicBezTo>
                      <a:pt x="254132" y="5094850"/>
                      <a:pt x="268941" y="5188496"/>
                      <a:pt x="268941" y="5188496"/>
                    </a:cubicBezTo>
                    <a:cubicBezTo>
                      <a:pt x="271699" y="5231251"/>
                      <a:pt x="273799" y="5274053"/>
                      <a:pt x="277216" y="5316760"/>
                    </a:cubicBezTo>
                    <a:cubicBezTo>
                      <a:pt x="279317" y="5343026"/>
                      <a:pt x="283257" y="5369119"/>
                      <a:pt x="285491" y="5395374"/>
                    </a:cubicBezTo>
                    <a:cubicBezTo>
                      <a:pt x="288774" y="5433950"/>
                      <a:pt x="291008" y="5472609"/>
                      <a:pt x="293766" y="5511226"/>
                    </a:cubicBezTo>
                    <a:cubicBezTo>
                      <a:pt x="292387" y="5551222"/>
                      <a:pt x="293459" y="5591379"/>
                      <a:pt x="289629" y="5631215"/>
                    </a:cubicBezTo>
                    <a:cubicBezTo>
                      <a:pt x="284571" y="5683818"/>
                      <a:pt x="276140" y="5714134"/>
                      <a:pt x="264804" y="5759479"/>
                    </a:cubicBezTo>
                    <a:cubicBezTo>
                      <a:pt x="255975" y="5856585"/>
                      <a:pt x="267343" y="5762929"/>
                      <a:pt x="252391" y="5833955"/>
                    </a:cubicBezTo>
                    <a:cubicBezTo>
                      <a:pt x="248934" y="5850374"/>
                      <a:pt x="247959" y="5867273"/>
                      <a:pt x="244116" y="5883606"/>
                    </a:cubicBezTo>
                    <a:cubicBezTo>
                      <a:pt x="242415" y="5890835"/>
                      <a:pt x="238025" y="5897195"/>
                      <a:pt x="235841" y="5904293"/>
                    </a:cubicBezTo>
                    <a:cubicBezTo>
                      <a:pt x="232496" y="5915163"/>
                      <a:pt x="231559" y="5926745"/>
                      <a:pt x="227566" y="5937394"/>
                    </a:cubicBezTo>
                    <a:cubicBezTo>
                      <a:pt x="223235" y="5948944"/>
                      <a:pt x="211015" y="5970494"/>
                      <a:pt x="211015" y="5970494"/>
                    </a:cubicBezTo>
                    <a:cubicBezTo>
                      <a:pt x="209636" y="5977390"/>
                      <a:pt x="210965" y="5985459"/>
                      <a:pt x="206878" y="5991182"/>
                    </a:cubicBezTo>
                    <a:cubicBezTo>
                      <a:pt x="203293" y="5996201"/>
                      <a:pt x="195460" y="5996036"/>
                      <a:pt x="190328" y="5999457"/>
                    </a:cubicBezTo>
                    <a:cubicBezTo>
                      <a:pt x="187082" y="6001621"/>
                      <a:pt x="184811" y="6004974"/>
                      <a:pt x="182052" y="6007732"/>
                    </a:cubicBezTo>
                    <a:cubicBezTo>
                      <a:pt x="166799" y="6038239"/>
                      <a:pt x="178139" y="6019921"/>
                      <a:pt x="140677" y="6057383"/>
                    </a:cubicBezTo>
                    <a:cubicBezTo>
                      <a:pt x="112336" y="6085724"/>
                      <a:pt x="125589" y="6075717"/>
                      <a:pt x="103439" y="6090483"/>
                    </a:cubicBezTo>
                    <a:cubicBezTo>
                      <a:pt x="82473" y="6132417"/>
                      <a:pt x="110839" y="6081851"/>
                      <a:pt x="78614" y="6119446"/>
                    </a:cubicBezTo>
                    <a:cubicBezTo>
                      <a:pt x="74600" y="6124129"/>
                      <a:pt x="74039" y="6131062"/>
                      <a:pt x="70338" y="6135997"/>
                    </a:cubicBezTo>
                    <a:cubicBezTo>
                      <a:pt x="68809" y="6138036"/>
                      <a:pt x="51069" y="6159916"/>
                      <a:pt x="41376" y="6156684"/>
                    </a:cubicBezTo>
                    <a:cubicBezTo>
                      <a:pt x="38759" y="6155812"/>
                      <a:pt x="41376" y="6151167"/>
                      <a:pt x="41376" y="6148409"/>
                    </a:cubicBezTo>
                  </a:path>
                </a:pathLst>
              </a:custGeom>
              <a:noFill/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6" name="Ellipse 196"/>
              <p:cNvSpPr>
                <a:spLocks noChangeAspect="1"/>
              </p:cNvSpPr>
              <p:nvPr/>
            </p:nvSpPr>
            <p:spPr>
              <a:xfrm>
                <a:off x="8412640" y="539387"/>
                <a:ext cx="82294" cy="82294"/>
              </a:xfrm>
              <a:prstGeom prst="ellipse">
                <a:avLst/>
              </a:prstGeom>
              <a:solidFill>
                <a:srgbClr val="0000FF"/>
              </a:solidFill>
              <a:ln w="25400" cap="flat" cmpd="sng" algn="ctr">
                <a:solidFill>
                  <a:srgbClr val="0000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7" name="Ellipse 197"/>
              <p:cNvSpPr>
                <a:spLocks noChangeAspect="1"/>
              </p:cNvSpPr>
              <p:nvPr/>
            </p:nvSpPr>
            <p:spPr>
              <a:xfrm>
                <a:off x="8326991" y="1219398"/>
                <a:ext cx="82294" cy="82294"/>
              </a:xfrm>
              <a:prstGeom prst="ellipse">
                <a:avLst/>
              </a:prstGeom>
              <a:solidFill>
                <a:srgbClr val="00B050"/>
              </a:solidFill>
              <a:ln w="25400" cap="flat" cmpd="sng" algn="ctr">
                <a:solidFill>
                  <a:srgbClr val="00B05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8" name="Ellipse 198"/>
              <p:cNvSpPr/>
              <p:nvPr/>
            </p:nvSpPr>
            <p:spPr>
              <a:xfrm>
                <a:off x="8340403" y="83779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9" name="Ellipse 199"/>
              <p:cNvSpPr/>
              <p:nvPr/>
            </p:nvSpPr>
            <p:spPr>
              <a:xfrm>
                <a:off x="8340403" y="99141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0" name="Ellipse 200"/>
              <p:cNvSpPr/>
              <p:nvPr/>
            </p:nvSpPr>
            <p:spPr>
              <a:xfrm>
                <a:off x="8340403" y="107553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1" name="Ellipse 201"/>
              <p:cNvSpPr/>
              <p:nvPr/>
            </p:nvSpPr>
            <p:spPr>
              <a:xfrm>
                <a:off x="8340403" y="141386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2" name="Ellipse 202"/>
              <p:cNvSpPr/>
              <p:nvPr/>
            </p:nvSpPr>
            <p:spPr>
              <a:xfrm>
                <a:off x="8378808" y="149067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3" name="Ellipse 203"/>
              <p:cNvSpPr/>
              <p:nvPr/>
            </p:nvSpPr>
            <p:spPr>
              <a:xfrm>
                <a:off x="8378808" y="156748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4" name="Ellipse 204"/>
              <p:cNvSpPr/>
              <p:nvPr/>
            </p:nvSpPr>
            <p:spPr>
              <a:xfrm>
                <a:off x="8378808" y="1651609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5" name="Ellipse 205"/>
              <p:cNvSpPr/>
              <p:nvPr/>
            </p:nvSpPr>
            <p:spPr>
              <a:xfrm>
                <a:off x="8417213" y="1728419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6" name="Ellipse 206"/>
              <p:cNvSpPr/>
              <p:nvPr/>
            </p:nvSpPr>
            <p:spPr>
              <a:xfrm>
                <a:off x="8417213" y="179791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7" name="Ellipse 207"/>
              <p:cNvSpPr/>
              <p:nvPr/>
            </p:nvSpPr>
            <p:spPr>
              <a:xfrm>
                <a:off x="8417213" y="1882039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8" name="Ellipse 208"/>
              <p:cNvSpPr/>
              <p:nvPr/>
            </p:nvSpPr>
            <p:spPr>
              <a:xfrm>
                <a:off x="8455618" y="1958849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9" name="Ellipse 209"/>
              <p:cNvSpPr/>
              <p:nvPr/>
            </p:nvSpPr>
            <p:spPr>
              <a:xfrm>
                <a:off x="8455618" y="2035659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0" name="Ellipse 210"/>
              <p:cNvSpPr/>
              <p:nvPr/>
            </p:nvSpPr>
            <p:spPr>
              <a:xfrm>
                <a:off x="8455618" y="207406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1" name="Ellipse 211"/>
              <p:cNvSpPr/>
              <p:nvPr/>
            </p:nvSpPr>
            <p:spPr>
              <a:xfrm>
                <a:off x="8494023" y="210515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2" name="Ellipse 212"/>
              <p:cNvSpPr/>
              <p:nvPr/>
            </p:nvSpPr>
            <p:spPr>
              <a:xfrm>
                <a:off x="8455618" y="214356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3" name="Ellipse 213"/>
              <p:cNvSpPr/>
              <p:nvPr/>
            </p:nvSpPr>
            <p:spPr>
              <a:xfrm>
                <a:off x="8494023" y="218196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4" name="Ellipse 214"/>
              <p:cNvSpPr/>
              <p:nvPr/>
            </p:nvSpPr>
            <p:spPr>
              <a:xfrm>
                <a:off x="8532428" y="260442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5" name="Ellipse 215"/>
              <p:cNvSpPr/>
              <p:nvPr/>
            </p:nvSpPr>
            <p:spPr>
              <a:xfrm>
                <a:off x="8532428" y="264282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6" name="Ellipse 216"/>
              <p:cNvSpPr/>
              <p:nvPr/>
            </p:nvSpPr>
            <p:spPr>
              <a:xfrm>
                <a:off x="8532428" y="268854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7" name="Abgerundetes Rechteck 217"/>
              <p:cNvSpPr/>
              <p:nvPr/>
            </p:nvSpPr>
            <p:spPr>
              <a:xfrm rot="215964">
                <a:off x="8406139" y="3880623"/>
                <a:ext cx="76810" cy="192025"/>
              </a:xfrm>
              <a:prstGeom prst="roundRect">
                <a:avLst/>
              </a:prstGeom>
              <a:solidFill>
                <a:srgbClr val="FFFFFF">
                  <a:alpha val="83922"/>
                </a:srgbClr>
              </a:solidFill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8" name="Textfeld 623"/>
              <p:cNvSpPr txBox="1"/>
              <p:nvPr/>
            </p:nvSpPr>
            <p:spPr>
              <a:xfrm>
                <a:off x="7596336" y="4149080"/>
                <a:ext cx="1224135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400" dirty="0">
                    <a:solidFill>
                      <a:prstClr val="black"/>
                    </a:solidFill>
                    <a:latin typeface="Arial"/>
                  </a:rPr>
                  <a:t>Centromere</a:t>
                </a:r>
              </a:p>
            </p:txBody>
          </p:sp>
          <p:sp>
            <p:nvSpPr>
              <p:cNvPr id="219" name="Ellipse 229"/>
              <p:cNvSpPr/>
              <p:nvPr/>
            </p:nvSpPr>
            <p:spPr>
              <a:xfrm>
                <a:off x="7956376" y="2867109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0" name="Ellipse 230"/>
              <p:cNvSpPr/>
              <p:nvPr/>
            </p:nvSpPr>
            <p:spPr>
              <a:xfrm>
                <a:off x="7956376" y="290551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1" name="Ellipse 231"/>
              <p:cNvSpPr/>
              <p:nvPr/>
            </p:nvSpPr>
            <p:spPr>
              <a:xfrm>
                <a:off x="7956376" y="2951233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2" name="Ellipse 232"/>
              <p:cNvSpPr/>
              <p:nvPr/>
            </p:nvSpPr>
            <p:spPr>
              <a:xfrm>
                <a:off x="8543015" y="2856348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3" name="Ellipse 233"/>
              <p:cNvSpPr/>
              <p:nvPr/>
            </p:nvSpPr>
            <p:spPr>
              <a:xfrm>
                <a:off x="8543015" y="2894753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4" name="Ellipse 234"/>
              <p:cNvSpPr/>
              <p:nvPr/>
            </p:nvSpPr>
            <p:spPr>
              <a:xfrm>
                <a:off x="8543015" y="2940472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5" name="Ellipse 235"/>
              <p:cNvSpPr/>
              <p:nvPr/>
            </p:nvSpPr>
            <p:spPr>
              <a:xfrm>
                <a:off x="7884368" y="307972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6" name="Ellipse 236"/>
              <p:cNvSpPr/>
              <p:nvPr/>
            </p:nvSpPr>
            <p:spPr>
              <a:xfrm>
                <a:off x="7884368" y="311812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7" name="Ellipse 237"/>
              <p:cNvSpPr/>
              <p:nvPr/>
            </p:nvSpPr>
            <p:spPr>
              <a:xfrm>
                <a:off x="7884368" y="316384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8" name="Ellipse 238"/>
              <p:cNvSpPr/>
              <p:nvPr/>
            </p:nvSpPr>
            <p:spPr>
              <a:xfrm>
                <a:off x="8471007" y="306896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9" name="Ellipse 239"/>
              <p:cNvSpPr/>
              <p:nvPr/>
            </p:nvSpPr>
            <p:spPr>
              <a:xfrm>
                <a:off x="8471007" y="310736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0" name="Ellipse 240"/>
              <p:cNvSpPr/>
              <p:nvPr/>
            </p:nvSpPr>
            <p:spPr>
              <a:xfrm>
                <a:off x="8471007" y="315308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1" name="Ellipse 241"/>
              <p:cNvSpPr/>
              <p:nvPr/>
            </p:nvSpPr>
            <p:spPr>
              <a:xfrm>
                <a:off x="8028384" y="5819437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2" name="Ellipse 242"/>
              <p:cNvSpPr/>
              <p:nvPr/>
            </p:nvSpPr>
            <p:spPr>
              <a:xfrm>
                <a:off x="8028384" y="5857842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3" name="Ellipse 243"/>
              <p:cNvSpPr/>
              <p:nvPr/>
            </p:nvSpPr>
            <p:spPr>
              <a:xfrm>
                <a:off x="8028384" y="590356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4" name="Ellipse 244"/>
              <p:cNvSpPr/>
              <p:nvPr/>
            </p:nvSpPr>
            <p:spPr>
              <a:xfrm>
                <a:off x="8615023" y="580867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5" name="Ellipse 245"/>
              <p:cNvSpPr/>
              <p:nvPr/>
            </p:nvSpPr>
            <p:spPr>
              <a:xfrm>
                <a:off x="8615023" y="584708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6" name="Ellipse 246"/>
              <p:cNvSpPr/>
              <p:nvPr/>
            </p:nvSpPr>
            <p:spPr>
              <a:xfrm>
                <a:off x="8615023" y="589280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7" name="Ellipse 247"/>
              <p:cNvSpPr/>
              <p:nvPr/>
            </p:nvSpPr>
            <p:spPr>
              <a:xfrm>
                <a:off x="8028384" y="567542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8" name="Ellipse 248"/>
              <p:cNvSpPr/>
              <p:nvPr/>
            </p:nvSpPr>
            <p:spPr>
              <a:xfrm>
                <a:off x="8028384" y="571382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9" name="Ellipse 249"/>
              <p:cNvSpPr/>
              <p:nvPr/>
            </p:nvSpPr>
            <p:spPr>
              <a:xfrm>
                <a:off x="8028384" y="575954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0" name="Ellipse 250"/>
              <p:cNvSpPr/>
              <p:nvPr/>
            </p:nvSpPr>
            <p:spPr>
              <a:xfrm>
                <a:off x="8615023" y="566466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1" name="Ellipse 251"/>
              <p:cNvSpPr/>
              <p:nvPr/>
            </p:nvSpPr>
            <p:spPr>
              <a:xfrm>
                <a:off x="8615023" y="570306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2" name="Ellipse 252"/>
              <p:cNvSpPr/>
              <p:nvPr/>
            </p:nvSpPr>
            <p:spPr>
              <a:xfrm>
                <a:off x="8615023" y="574878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3" name="Ellipse 253"/>
              <p:cNvSpPr/>
              <p:nvPr/>
            </p:nvSpPr>
            <p:spPr>
              <a:xfrm>
                <a:off x="8044098" y="596004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4" name="Ellipse 254"/>
              <p:cNvSpPr/>
              <p:nvPr/>
            </p:nvSpPr>
            <p:spPr>
              <a:xfrm>
                <a:off x="8044098" y="599844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5" name="Ellipse 255"/>
              <p:cNvSpPr/>
              <p:nvPr/>
            </p:nvSpPr>
            <p:spPr>
              <a:xfrm>
                <a:off x="8044098" y="604416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6" name="Ellipse 256"/>
              <p:cNvSpPr/>
              <p:nvPr/>
            </p:nvSpPr>
            <p:spPr>
              <a:xfrm>
                <a:off x="8630737" y="594928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7" name="Ellipse 257"/>
              <p:cNvSpPr/>
              <p:nvPr/>
            </p:nvSpPr>
            <p:spPr>
              <a:xfrm>
                <a:off x="8630737" y="598768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8" name="Ellipse 258"/>
              <p:cNvSpPr/>
              <p:nvPr/>
            </p:nvSpPr>
            <p:spPr>
              <a:xfrm>
                <a:off x="8630737" y="603340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49" name="Gruppieren 9"/>
              <p:cNvGrpSpPr/>
              <p:nvPr/>
            </p:nvGrpSpPr>
            <p:grpSpPr>
              <a:xfrm rot="788085">
                <a:off x="7964080" y="6168716"/>
                <a:ext cx="632358" cy="140604"/>
                <a:chOff x="7972090" y="6168716"/>
                <a:chExt cx="632358" cy="140604"/>
              </a:xfrm>
            </p:grpSpPr>
            <p:sp>
              <p:nvSpPr>
                <p:cNvPr id="250" name="Ellipse 259"/>
                <p:cNvSpPr/>
                <p:nvPr/>
              </p:nvSpPr>
              <p:spPr>
                <a:xfrm rot="180000">
                  <a:off x="7972090" y="6179477"/>
                  <a:ext cx="45719" cy="45719"/>
                </a:xfrm>
                <a:prstGeom prst="ellipse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Ellipse 260"/>
                <p:cNvSpPr/>
                <p:nvPr/>
              </p:nvSpPr>
              <p:spPr>
                <a:xfrm rot="180000">
                  <a:off x="7972090" y="6217882"/>
                  <a:ext cx="45719" cy="45719"/>
                </a:xfrm>
                <a:prstGeom prst="ellipse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2" name="Ellipse 261"/>
                <p:cNvSpPr/>
                <p:nvPr/>
              </p:nvSpPr>
              <p:spPr>
                <a:xfrm rot="180000">
                  <a:off x="7972090" y="6263601"/>
                  <a:ext cx="45719" cy="45719"/>
                </a:xfrm>
                <a:prstGeom prst="ellipse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3" name="Ellipse 262"/>
                <p:cNvSpPr/>
                <p:nvPr/>
              </p:nvSpPr>
              <p:spPr>
                <a:xfrm rot="180000">
                  <a:off x="8558729" y="6168716"/>
                  <a:ext cx="45719" cy="45719"/>
                </a:xfrm>
                <a:prstGeom prst="ellipse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Ellipse 263"/>
                <p:cNvSpPr/>
                <p:nvPr/>
              </p:nvSpPr>
              <p:spPr>
                <a:xfrm rot="180000">
                  <a:off x="8558729" y="6207121"/>
                  <a:ext cx="45719" cy="45719"/>
                </a:xfrm>
                <a:prstGeom prst="ellipse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Ellipse 264"/>
                <p:cNvSpPr/>
                <p:nvPr/>
              </p:nvSpPr>
              <p:spPr>
                <a:xfrm rot="180000">
                  <a:off x="8558729" y="6252840"/>
                  <a:ext cx="45719" cy="45719"/>
                </a:xfrm>
                <a:prstGeom prst="ellipse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56" name="Ellipse 267"/>
              <p:cNvSpPr/>
              <p:nvPr/>
            </p:nvSpPr>
            <p:spPr>
              <a:xfrm rot="1750279">
                <a:off x="7963058" y="6253164"/>
                <a:ext cx="38713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7" name="Ellipse 268"/>
              <p:cNvSpPr/>
              <p:nvPr/>
            </p:nvSpPr>
            <p:spPr>
              <a:xfrm rot="1750279">
                <a:off x="7946119" y="6287631"/>
                <a:ext cx="38713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8" name="Ellipse 269"/>
              <p:cNvSpPr/>
              <p:nvPr/>
            </p:nvSpPr>
            <p:spPr>
              <a:xfrm rot="1750279">
                <a:off x="7925954" y="6328663"/>
                <a:ext cx="38713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9" name="Ellipse 270"/>
              <p:cNvSpPr/>
              <p:nvPr/>
            </p:nvSpPr>
            <p:spPr>
              <a:xfrm rot="1750279">
                <a:off x="8485039" y="6387864"/>
                <a:ext cx="38713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0" name="Ellipse 271"/>
              <p:cNvSpPr/>
              <p:nvPr/>
            </p:nvSpPr>
            <p:spPr>
              <a:xfrm rot="1750279">
                <a:off x="8468100" y="6422331"/>
                <a:ext cx="38713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1" name="Ellipse 272"/>
              <p:cNvSpPr/>
              <p:nvPr/>
            </p:nvSpPr>
            <p:spPr>
              <a:xfrm rot="1750279">
                <a:off x="8447935" y="6463363"/>
                <a:ext cx="38713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266" name="Textfeld 5"/>
          <p:cNvSpPr txBox="1"/>
          <p:nvPr/>
        </p:nvSpPr>
        <p:spPr>
          <a:xfrm>
            <a:off x="11573933" y="6365560"/>
            <a:ext cx="61807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22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72000" y="5524112"/>
            <a:ext cx="10932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kern="0" dirty="0">
                <a:solidFill>
                  <a:srgbClr val="0000FF"/>
                </a:solidFill>
                <a:latin typeface="Arial"/>
              </a:rPr>
              <a:t>Caution: The statistical additive x additive </a:t>
            </a:r>
            <a:r>
              <a:rPr lang="en-GB" kern="0" dirty="0">
                <a:latin typeface="Arial"/>
              </a:rPr>
              <a:t>(</a:t>
            </a:r>
            <a:r>
              <a:rPr lang="en-GB" kern="0" dirty="0">
                <a:cs typeface="Times New Roman" panose="02020603050405020304" pitchFamily="18" charset="0"/>
              </a:rPr>
              <a:t>α</a:t>
            </a:r>
            <a:r>
              <a:rPr lang="en-GB" kern="0" baseline="-25000" dirty="0" err="1">
                <a:latin typeface="Arial"/>
                <a:cs typeface="Times New Roman" panose="02020603050405020304" pitchFamily="18" charset="0"/>
              </a:rPr>
              <a:t>i</a:t>
            </a:r>
            <a:r>
              <a:rPr lang="en-GB" kern="0" dirty="0">
                <a:cs typeface="Times New Roman" panose="02020603050405020304" pitchFamily="18" charset="0"/>
              </a:rPr>
              <a:t>α</a:t>
            </a:r>
            <a:r>
              <a:rPr lang="en-GB" kern="0" baseline="-25000" dirty="0">
                <a:latin typeface="Arial"/>
                <a:cs typeface="Times New Roman" panose="02020603050405020304" pitchFamily="18" charset="0"/>
              </a:rPr>
              <a:t>k</a:t>
            </a:r>
            <a:r>
              <a:rPr lang="en-GB" kern="0" dirty="0">
                <a:latin typeface="Arial"/>
                <a:cs typeface="Times New Roman" panose="02020603050405020304" pitchFamily="18" charset="0"/>
              </a:rPr>
              <a:t>)</a:t>
            </a:r>
            <a:r>
              <a:rPr lang="en-GB" kern="0" baseline="-25000" dirty="0">
                <a:latin typeface="Arial"/>
                <a:cs typeface="Times New Roman" panose="02020603050405020304" pitchFamily="18" charset="0"/>
              </a:rPr>
              <a:t> </a:t>
            </a:r>
            <a:r>
              <a:rPr lang="en-GB" kern="0" dirty="0">
                <a:solidFill>
                  <a:srgbClr val="0000FF"/>
                </a:solidFill>
                <a:latin typeface="Arial"/>
              </a:rPr>
              <a:t>epistatic effect is not only included in double homozygous genotypes. This is different </a:t>
            </a:r>
            <a:r>
              <a:rPr lang="en-GB" kern="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►</a:t>
            </a:r>
            <a:r>
              <a:rPr lang="en-GB" kern="0" dirty="0">
                <a:solidFill>
                  <a:schemeClr val="bg1">
                    <a:lumMod val="50000"/>
                  </a:schemeClr>
                </a:solidFill>
                <a:latin typeface="Arial"/>
              </a:rPr>
              <a:t>statistical model</a:t>
            </a:r>
            <a:r>
              <a:rPr lang="en-GB" kern="0" dirty="0">
                <a:solidFill>
                  <a:srgbClr val="0000FF"/>
                </a:solidFill>
                <a:latin typeface="Arial"/>
              </a:rPr>
              <a:t> </a:t>
            </a:r>
            <a:r>
              <a:rPr lang="en-GB" kern="0" dirty="0">
                <a:solidFill>
                  <a:srgbClr val="0000FF"/>
                </a:solidFill>
                <a:latin typeface="Arial"/>
                <a:cs typeface="Arial"/>
              </a:rPr>
              <a:t>►</a:t>
            </a:r>
            <a:r>
              <a:rPr lang="en-GB" kern="0" dirty="0">
                <a:solidFill>
                  <a:srgbClr val="0000FF"/>
                </a:solidFill>
                <a:latin typeface="Arial"/>
              </a:rPr>
              <a:t>metric model. Each single allele </a:t>
            </a:r>
            <a:r>
              <a:rPr lang="en-GB" b="1" kern="0" dirty="0" err="1">
                <a:solidFill>
                  <a:srgbClr val="0000FF"/>
                </a:solidFill>
                <a:latin typeface="Arial"/>
              </a:rPr>
              <a:t>i</a:t>
            </a:r>
            <a:r>
              <a:rPr lang="en-GB" kern="0" dirty="0">
                <a:solidFill>
                  <a:srgbClr val="0000FF"/>
                </a:solidFill>
                <a:latin typeface="Arial"/>
              </a:rPr>
              <a:t> (A1 or A2) ‘has’ in each genotype (homozygous or heterozygous) a potential </a:t>
            </a:r>
            <a:r>
              <a:rPr lang="en-GB" b="1" kern="0" dirty="0">
                <a:solidFill>
                  <a:srgbClr val="0000FF"/>
                </a:solidFill>
                <a:cs typeface="Times New Roman" panose="02020603050405020304" pitchFamily="18" charset="0"/>
              </a:rPr>
              <a:t>α</a:t>
            </a:r>
            <a:r>
              <a:rPr lang="en-GB" b="1" kern="0" baseline="-25000" dirty="0" err="1">
                <a:solidFill>
                  <a:srgbClr val="0000FF"/>
                </a:solidFill>
                <a:latin typeface="Arial"/>
                <a:cs typeface="Times New Roman" panose="02020603050405020304" pitchFamily="18" charset="0"/>
              </a:rPr>
              <a:t>i</a:t>
            </a:r>
            <a:r>
              <a:rPr lang="en-GB" b="1" kern="0" dirty="0">
                <a:solidFill>
                  <a:srgbClr val="00B050"/>
                </a:solidFill>
                <a:cs typeface="Times New Roman" panose="02020603050405020304" pitchFamily="18" charset="0"/>
              </a:rPr>
              <a:t>α</a:t>
            </a:r>
            <a:r>
              <a:rPr lang="en-GB" b="1" kern="0" baseline="-25000" dirty="0">
                <a:solidFill>
                  <a:srgbClr val="00B050"/>
                </a:solidFill>
                <a:latin typeface="Arial"/>
                <a:cs typeface="Times New Roman" panose="02020603050405020304" pitchFamily="18" charset="0"/>
              </a:rPr>
              <a:t>k</a:t>
            </a:r>
            <a:r>
              <a:rPr lang="en-GB" kern="0" baseline="-25000" dirty="0">
                <a:solidFill>
                  <a:srgbClr val="0000FF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GB" kern="0" dirty="0">
                <a:solidFill>
                  <a:srgbClr val="0000FF"/>
                </a:solidFill>
                <a:latin typeface="Arial"/>
              </a:rPr>
              <a:t>as well as  </a:t>
            </a:r>
            <a:r>
              <a:rPr lang="en-GB" b="1" kern="0" dirty="0">
                <a:solidFill>
                  <a:srgbClr val="0000FF"/>
                </a:solidFill>
                <a:cs typeface="Times New Roman" panose="02020603050405020304" pitchFamily="18" charset="0"/>
              </a:rPr>
              <a:t>α</a:t>
            </a:r>
            <a:r>
              <a:rPr lang="en-GB" b="1" kern="0" baseline="-25000" dirty="0">
                <a:solidFill>
                  <a:srgbClr val="0000FF"/>
                </a:solidFill>
                <a:latin typeface="Arial"/>
                <a:cs typeface="Times New Roman" panose="02020603050405020304" pitchFamily="18" charset="0"/>
              </a:rPr>
              <a:t>i</a:t>
            </a:r>
            <a:r>
              <a:rPr lang="en-GB" b="1" kern="0" dirty="0">
                <a:solidFill>
                  <a:srgbClr val="00B050"/>
                </a:solidFill>
                <a:cs typeface="Times New Roman" panose="02020603050405020304" pitchFamily="18" charset="0"/>
              </a:rPr>
              <a:t>α</a:t>
            </a:r>
            <a:r>
              <a:rPr lang="en-GB" b="1" kern="0" baseline="-25000" dirty="0">
                <a:solidFill>
                  <a:srgbClr val="00B050"/>
                </a:solidFill>
                <a:latin typeface="Arial"/>
                <a:cs typeface="Times New Roman" panose="02020603050405020304" pitchFamily="18" charset="0"/>
              </a:rPr>
              <a:t>l</a:t>
            </a:r>
            <a:r>
              <a:rPr lang="en-GB" kern="0" baseline="-25000" dirty="0">
                <a:solidFill>
                  <a:srgbClr val="0000FF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GB" kern="0" dirty="0">
                <a:solidFill>
                  <a:srgbClr val="0000FF"/>
                </a:solidFill>
                <a:latin typeface="Arial"/>
              </a:rPr>
              <a:t>epistatic effect. </a:t>
            </a:r>
            <a:r>
              <a:rPr lang="en-GB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Similarly, all genotypes, even the homozygous ones, have statistical dominance deviations as seen earlier. 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9" name="TextBox 378"/>
          <p:cNvSpPr txBox="1"/>
          <p:nvPr/>
        </p:nvSpPr>
        <p:spPr>
          <a:xfrm>
            <a:off x="8005698" y="3076601"/>
            <a:ext cx="2919123" cy="233910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Reminder.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Additive effect = statistical additive effect = average effect = </a:t>
            </a:r>
            <a:r>
              <a:rPr lang="en-GB" sz="2000" b="1" kern="0" dirty="0">
                <a:solidFill>
                  <a:prstClr val="black"/>
                </a:solidFill>
                <a:cs typeface="Times New Roman" panose="02020603050405020304" pitchFamily="18" charset="0"/>
              </a:rPr>
              <a:t>α</a:t>
            </a:r>
            <a:r>
              <a:rPr lang="en-GB" sz="2000" b="1" kern="0" baseline="-25000" dirty="0" err="1">
                <a:solidFill>
                  <a:prstClr val="black"/>
                </a:solidFill>
                <a:latin typeface="Arial"/>
                <a:cs typeface="Times New Roman" panose="02020603050405020304" pitchFamily="18" charset="0"/>
              </a:rPr>
              <a:t>i</a:t>
            </a:r>
            <a:r>
              <a:rPr lang="en-GB" dirty="0">
                <a:solidFill>
                  <a:prstClr val="black"/>
                </a:solidFill>
                <a:latin typeface="Arial"/>
              </a:rPr>
              <a:t>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That’s the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ave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-rage </a:t>
            </a:r>
            <a:r>
              <a:rPr lang="en-GB" dirty="0">
                <a:solidFill>
                  <a:srgbClr val="0000FF"/>
                </a:solidFill>
                <a:latin typeface="Arial"/>
              </a:rPr>
              <a:t>effect</a:t>
            </a:r>
            <a:r>
              <a:rPr lang="en-GB" dirty="0">
                <a:solidFill>
                  <a:prstClr val="black"/>
                </a:solidFill>
                <a:latin typeface="Arial"/>
              </a:rPr>
              <a:t>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of allele ‘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i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’ if in-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herited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 onto offspring </a:t>
            </a:r>
            <a:r>
              <a:rPr lang="en-GB" dirty="0">
                <a:solidFill>
                  <a:prstClr val="black"/>
                </a:solidFill>
                <a:latin typeface="Arial"/>
              </a:rPr>
              <a:t>(</a:t>
            </a:r>
            <a:r>
              <a:rPr lang="en-GB" dirty="0">
                <a:solidFill>
                  <a:srgbClr val="0000FF"/>
                </a:solidFill>
                <a:latin typeface="Arial"/>
              </a:rPr>
              <a:t>when comparing offspring with Reference </a:t>
            </a:r>
            <a:r>
              <a:rPr lang="en-GB" dirty="0" err="1">
                <a:solidFill>
                  <a:srgbClr val="0000FF"/>
                </a:solidFill>
                <a:latin typeface="Arial"/>
              </a:rPr>
              <a:t>Popul</a:t>
            </a:r>
            <a:r>
              <a:rPr lang="en-GB" dirty="0">
                <a:solidFill>
                  <a:srgbClr val="0000FF"/>
                </a:solidFill>
                <a:latin typeface="Arial"/>
              </a:rPr>
              <a:t>.).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271" name="Textfeld 434"/>
          <p:cNvSpPr txBox="1"/>
          <p:nvPr/>
        </p:nvSpPr>
        <p:spPr>
          <a:xfrm>
            <a:off x="7937476" y="2038494"/>
            <a:ext cx="311188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kern="0" dirty="0">
                <a:solidFill>
                  <a:srgbClr val="00B050"/>
                </a:solidFill>
                <a:latin typeface="Arial Narrow" panose="020B0606020202030204" pitchFamily="34" charset="0"/>
              </a:rPr>
              <a:t>The one ...........  the other gamete</a:t>
            </a:r>
          </a:p>
        </p:txBody>
      </p:sp>
    </p:spTree>
    <p:extLst>
      <p:ext uri="{BB962C8B-B14F-4D97-AF65-F5344CB8AC3E}">
        <p14:creationId xmlns:p14="http://schemas.microsoft.com/office/powerpoint/2010/main" val="4209631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30"/>
          <p:cNvSpPr txBox="1"/>
          <p:nvPr/>
        </p:nvSpPr>
        <p:spPr>
          <a:xfrm>
            <a:off x="72000" y="72000"/>
            <a:ext cx="782038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Visualize the statistical model. </a:t>
            </a:r>
          </a:p>
        </p:txBody>
      </p:sp>
      <p:grpSp>
        <p:nvGrpSpPr>
          <p:cNvPr id="269" name="Group 268"/>
          <p:cNvGrpSpPr/>
          <p:nvPr/>
        </p:nvGrpSpPr>
        <p:grpSpPr>
          <a:xfrm>
            <a:off x="72000" y="640755"/>
            <a:ext cx="7820437" cy="4774948"/>
            <a:chOff x="107504" y="687885"/>
            <a:chExt cx="7820437" cy="4774948"/>
          </a:xfrm>
        </p:grpSpPr>
        <p:sp>
          <p:nvSpPr>
            <p:cNvPr id="268" name="Rectangle 267"/>
            <p:cNvSpPr/>
            <p:nvPr/>
          </p:nvSpPr>
          <p:spPr>
            <a:xfrm>
              <a:off x="107504" y="687885"/>
              <a:ext cx="7820388" cy="4774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  <p:grpSp>
          <p:nvGrpSpPr>
            <p:cNvPr id="267" name="Group 266"/>
            <p:cNvGrpSpPr/>
            <p:nvPr/>
          </p:nvGrpSpPr>
          <p:grpSpPr>
            <a:xfrm>
              <a:off x="184492" y="792429"/>
              <a:ext cx="7743449" cy="4373313"/>
              <a:chOff x="347450" y="2008015"/>
              <a:chExt cx="7565785" cy="4373313"/>
            </a:xfrm>
          </p:grpSpPr>
          <p:grpSp>
            <p:nvGrpSpPr>
              <p:cNvPr id="20" name="Gruppieren 448"/>
              <p:cNvGrpSpPr/>
              <p:nvPr/>
            </p:nvGrpSpPr>
            <p:grpSpPr>
              <a:xfrm>
                <a:off x="539475" y="2008015"/>
                <a:ext cx="1766630" cy="1263525"/>
                <a:chOff x="539475" y="2276850"/>
                <a:chExt cx="1766630" cy="1263525"/>
              </a:xfrm>
            </p:grpSpPr>
            <p:sp>
              <p:nvSpPr>
                <p:cNvPr id="21" name="Textfeld 449"/>
                <p:cNvSpPr txBox="1"/>
                <p:nvPr/>
              </p:nvSpPr>
              <p:spPr>
                <a:xfrm>
                  <a:off x="1056987" y="2520409"/>
                  <a:ext cx="38404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US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i</a:t>
                  </a:r>
                </a:p>
              </p:txBody>
            </p:sp>
            <p:grpSp>
              <p:nvGrpSpPr>
                <p:cNvPr id="22" name="Gruppieren 450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24" name="Gruppieren 452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29" name="Gerade Verbindung 457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30" name="Ellipse 458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1" name="Ellipse 459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25" name="Gruppieren 453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26" name="Gerade Verbindung 454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27" name="Ellipse 455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8" name="Ellipse 456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23" name="Textfeld 451"/>
                <p:cNvSpPr txBox="1"/>
                <p:nvPr/>
              </p:nvSpPr>
              <p:spPr>
                <a:xfrm>
                  <a:off x="539475" y="2276850"/>
                  <a:ext cx="176663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</a:rPr>
                    <a:t>Additive effects</a:t>
                  </a:r>
                </a:p>
              </p:txBody>
            </p:sp>
          </p:grpSp>
          <p:grpSp>
            <p:nvGrpSpPr>
              <p:cNvPr id="32" name="Gruppieren 460"/>
              <p:cNvGrpSpPr/>
              <p:nvPr/>
            </p:nvGrpSpPr>
            <p:grpSpPr>
              <a:xfrm>
                <a:off x="2152486" y="2008015"/>
                <a:ext cx="1689819" cy="1263525"/>
                <a:chOff x="539475" y="2276850"/>
                <a:chExt cx="1689819" cy="1263525"/>
              </a:xfrm>
            </p:grpSpPr>
            <p:sp>
              <p:nvSpPr>
                <p:cNvPr id="33" name="Textfeld 461"/>
                <p:cNvSpPr txBox="1"/>
                <p:nvPr/>
              </p:nvSpPr>
              <p:spPr>
                <a:xfrm>
                  <a:off x="1077144" y="2520409"/>
                  <a:ext cx="38404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US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j</a:t>
                  </a:r>
                </a:p>
              </p:txBody>
            </p:sp>
            <p:grpSp>
              <p:nvGrpSpPr>
                <p:cNvPr id="34" name="Gruppieren 462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36" name="Gruppieren 464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41" name="Gerade Verbindung 469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42" name="Ellipse 470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3" name="Ellipse 471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7" name="Gruppieren 465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38" name="Gerade Verbindung 466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39" name="Ellipse 467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" name="Ellipse 468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35" name="Textfeld 463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grpSp>
            <p:nvGrpSpPr>
              <p:cNvPr id="44" name="Gruppieren 472"/>
              <p:cNvGrpSpPr/>
              <p:nvPr/>
            </p:nvGrpSpPr>
            <p:grpSpPr>
              <a:xfrm>
                <a:off x="3842305" y="2008015"/>
                <a:ext cx="1689819" cy="1263525"/>
                <a:chOff x="539475" y="2276850"/>
                <a:chExt cx="1689819" cy="1263525"/>
              </a:xfrm>
            </p:grpSpPr>
            <p:sp>
              <p:nvSpPr>
                <p:cNvPr id="45" name="Textfeld 473"/>
                <p:cNvSpPr txBox="1"/>
                <p:nvPr/>
              </p:nvSpPr>
              <p:spPr>
                <a:xfrm>
                  <a:off x="1038740" y="3098073"/>
                  <a:ext cx="38404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US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k</a:t>
                  </a:r>
                </a:p>
              </p:txBody>
            </p:sp>
            <p:grpSp>
              <p:nvGrpSpPr>
                <p:cNvPr id="46" name="Gruppieren 474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48" name="Gruppieren 476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53" name="Gerade Verbindung 481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54" name="Ellipse 482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5" name="Ellipse 483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9" name="Gruppieren 477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50" name="Gerade Verbindung 478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51" name="Ellipse 479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" name="Ellipse 480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47" name="Textfeld 475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grpSp>
            <p:nvGrpSpPr>
              <p:cNvPr id="56" name="Gruppieren 484"/>
              <p:cNvGrpSpPr/>
              <p:nvPr/>
            </p:nvGrpSpPr>
            <p:grpSpPr>
              <a:xfrm>
                <a:off x="5570531" y="2008015"/>
                <a:ext cx="1689819" cy="1263525"/>
                <a:chOff x="539475" y="2276850"/>
                <a:chExt cx="1689819" cy="1263525"/>
              </a:xfrm>
            </p:grpSpPr>
            <p:sp>
              <p:nvSpPr>
                <p:cNvPr id="57" name="Textfeld 485"/>
                <p:cNvSpPr txBox="1"/>
                <p:nvPr/>
              </p:nvSpPr>
              <p:spPr>
                <a:xfrm>
                  <a:off x="1115550" y="3136478"/>
                  <a:ext cx="38404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US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l</a:t>
                  </a:r>
                </a:p>
              </p:txBody>
            </p:sp>
            <p:grpSp>
              <p:nvGrpSpPr>
                <p:cNvPr id="58" name="Gruppieren 486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60" name="Gruppieren 488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65" name="Gerade Verbindung 493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66" name="Ellipse 494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" name="Ellipse 495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1" name="Gruppieren 489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62" name="Gerade Verbindung 490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63" name="Ellipse 491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4" name="Ellipse 492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59" name="Textfeld 487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grpSp>
            <p:nvGrpSpPr>
              <p:cNvPr id="68" name="Gruppieren 496"/>
              <p:cNvGrpSpPr/>
              <p:nvPr/>
            </p:nvGrpSpPr>
            <p:grpSpPr>
              <a:xfrm>
                <a:off x="539474" y="3467405"/>
                <a:ext cx="2265895" cy="1382580"/>
                <a:chOff x="539474" y="3621025"/>
                <a:chExt cx="2265895" cy="1382580"/>
              </a:xfrm>
            </p:grpSpPr>
            <p:grpSp>
              <p:nvGrpSpPr>
                <p:cNvPr id="69" name="Gruppieren 497"/>
                <p:cNvGrpSpPr/>
                <p:nvPr/>
              </p:nvGrpSpPr>
              <p:grpSpPr>
                <a:xfrm>
                  <a:off x="539474" y="3621025"/>
                  <a:ext cx="2265895" cy="1382580"/>
                  <a:chOff x="539474" y="2157795"/>
                  <a:chExt cx="2265895" cy="1382580"/>
                </a:xfrm>
              </p:grpSpPr>
              <p:sp>
                <p:nvSpPr>
                  <p:cNvPr id="71" name="Textfeld 499"/>
                  <p:cNvSpPr txBox="1"/>
                  <p:nvPr/>
                </p:nvSpPr>
                <p:spPr>
                  <a:xfrm>
                    <a:off x="1056987" y="2388225"/>
                    <a:ext cx="38404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cs typeface="Times New Roman" panose="02020603050405020304" pitchFamily="18" charset="0"/>
                      </a:rPr>
                      <a:t>δ</a:t>
                    </a:r>
                    <a:r>
                      <a:rPr kumimoji="0" lang="en-US" sz="1800" b="0" i="0" u="none" strike="noStrike" kern="0" cap="none" spc="0" normalizeH="0" baseline="-25000" noProof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cs typeface="Times New Roman" panose="02020603050405020304" pitchFamily="18" charset="0"/>
                      </a:rPr>
                      <a:t>ij</a:t>
                    </a:r>
                  </a:p>
                </p:txBody>
              </p:sp>
              <p:grpSp>
                <p:nvGrpSpPr>
                  <p:cNvPr id="72" name="Gruppieren 500"/>
                  <p:cNvGrpSpPr/>
                  <p:nvPr/>
                </p:nvGrpSpPr>
                <p:grpSpPr>
                  <a:xfrm>
                    <a:off x="948442" y="2659364"/>
                    <a:ext cx="581114" cy="881011"/>
                    <a:chOff x="948442" y="2659364"/>
                    <a:chExt cx="581114" cy="881011"/>
                  </a:xfrm>
                </p:grpSpPr>
                <p:grpSp>
                  <p:nvGrpSpPr>
                    <p:cNvPr id="74" name="Gruppieren 502"/>
                    <p:cNvGrpSpPr/>
                    <p:nvPr/>
                  </p:nvGrpSpPr>
                  <p:grpSpPr>
                    <a:xfrm>
                      <a:off x="948442" y="2659364"/>
                      <a:ext cx="166678" cy="881011"/>
                      <a:chOff x="5396394" y="395005"/>
                      <a:chExt cx="268835" cy="1420985"/>
                    </a:xfrm>
                  </p:grpSpPr>
                  <p:cxnSp>
                    <p:nvCxnSpPr>
                      <p:cNvPr id="79" name="Gerade Verbindung 507"/>
                      <p:cNvCxnSpPr/>
                      <p:nvPr/>
                    </p:nvCxnSpPr>
                    <p:spPr>
                      <a:xfrm>
                        <a:off x="5532125" y="395005"/>
                        <a:ext cx="0" cy="1420985"/>
                      </a:xfrm>
                      <a:prstGeom prst="line">
                        <a:avLst/>
                      </a:prstGeom>
                      <a:noFill/>
                      <a:ln w="38100" cap="flat" cmpd="sng" algn="ctr">
                        <a:solidFill>
                          <a:sysClr val="windowText" lastClr="000000"/>
                        </a:solidFill>
                        <a:prstDash val="solid"/>
                      </a:ln>
                      <a:effectLst/>
                    </p:spPr>
                  </p:cxnSp>
                  <p:sp>
                    <p:nvSpPr>
                      <p:cNvPr id="80" name="Ellipse 508"/>
                      <p:cNvSpPr/>
                      <p:nvPr/>
                    </p:nvSpPr>
                    <p:spPr>
                      <a:xfrm>
                        <a:off x="5396394" y="461922"/>
                        <a:ext cx="268835" cy="268835"/>
                      </a:xfrm>
                      <a:prstGeom prst="ellipse">
                        <a:avLst/>
                      </a:prstGeom>
                      <a:solidFill>
                        <a:srgbClr val="0000FF"/>
                      </a:solidFill>
                      <a:ln w="25400" cap="flat" cmpd="sng" algn="ctr">
                        <a:solidFill>
                          <a:srgbClr val="0000FF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81" name="Ellipse 509"/>
                      <p:cNvSpPr/>
                      <p:nvPr/>
                    </p:nvSpPr>
                    <p:spPr>
                      <a:xfrm>
                        <a:off x="5396394" y="1443968"/>
                        <a:ext cx="268835" cy="268835"/>
                      </a:xfrm>
                      <a:prstGeom prst="ellipse">
                        <a:avLst/>
                      </a:prstGeom>
                      <a:noFill/>
                      <a:ln w="25400" cap="flat" cmpd="sng" algn="ctr">
                        <a:solidFill>
                          <a:srgbClr val="00B050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75" name="Gruppieren 503"/>
                    <p:cNvGrpSpPr/>
                    <p:nvPr/>
                  </p:nvGrpSpPr>
                  <p:grpSpPr>
                    <a:xfrm>
                      <a:off x="1362878" y="2659364"/>
                      <a:ext cx="166678" cy="881011"/>
                      <a:chOff x="5396394" y="395005"/>
                      <a:chExt cx="268835" cy="1420985"/>
                    </a:xfrm>
                  </p:grpSpPr>
                  <p:cxnSp>
                    <p:nvCxnSpPr>
                      <p:cNvPr id="76" name="Gerade Verbindung 504"/>
                      <p:cNvCxnSpPr/>
                      <p:nvPr/>
                    </p:nvCxnSpPr>
                    <p:spPr>
                      <a:xfrm>
                        <a:off x="5532125" y="395005"/>
                        <a:ext cx="0" cy="1420985"/>
                      </a:xfrm>
                      <a:prstGeom prst="line">
                        <a:avLst/>
                      </a:prstGeom>
                      <a:noFill/>
                      <a:ln w="38100" cap="flat" cmpd="sng" algn="ctr">
                        <a:solidFill>
                          <a:sysClr val="windowText" lastClr="000000"/>
                        </a:solidFill>
                        <a:prstDash val="solid"/>
                      </a:ln>
                      <a:effectLst/>
                    </p:spPr>
                  </p:cxnSp>
                  <p:sp>
                    <p:nvSpPr>
                      <p:cNvPr id="77" name="Ellipse 505"/>
                      <p:cNvSpPr/>
                      <p:nvPr/>
                    </p:nvSpPr>
                    <p:spPr>
                      <a:xfrm>
                        <a:off x="5396394" y="461922"/>
                        <a:ext cx="268835" cy="268835"/>
                      </a:xfrm>
                      <a:prstGeom prst="ellipse">
                        <a:avLst/>
                      </a:prstGeom>
                      <a:solidFill>
                        <a:srgbClr val="0000FF"/>
                      </a:solidFill>
                      <a:ln w="25400" cap="flat" cmpd="sng" algn="ctr">
                        <a:solidFill>
                          <a:srgbClr val="0000FF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8" name="Ellipse 506"/>
                      <p:cNvSpPr/>
                      <p:nvPr/>
                    </p:nvSpPr>
                    <p:spPr>
                      <a:xfrm>
                        <a:off x="5396394" y="1443968"/>
                        <a:ext cx="268835" cy="268835"/>
                      </a:xfrm>
                      <a:prstGeom prst="ellipse">
                        <a:avLst/>
                      </a:prstGeom>
                      <a:noFill/>
                      <a:ln w="25400" cap="flat" cmpd="sng" algn="ctr">
                        <a:solidFill>
                          <a:srgbClr val="00B050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73" name="Textfeld 501"/>
                  <p:cNvSpPr txBox="1"/>
                  <p:nvPr/>
                </p:nvSpPr>
                <p:spPr>
                  <a:xfrm>
                    <a:off x="539474" y="2157795"/>
                    <a:ext cx="226589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</a:rPr>
                      <a:t>Dominance effects</a:t>
                    </a:r>
                  </a:p>
                </p:txBody>
              </p:sp>
            </p:grpSp>
            <p:cxnSp>
              <p:nvCxnSpPr>
                <p:cNvPr id="70" name="Gerade Verbindung mit Pfeil 498"/>
                <p:cNvCxnSpPr>
                  <a:stCxn id="80" idx="6"/>
                  <a:endCxn id="77" idx="2"/>
                </p:cNvCxnSpPr>
                <p:nvPr/>
              </p:nvCxnSpPr>
              <p:spPr>
                <a:xfrm>
                  <a:off x="1115120" y="4247422"/>
                  <a:ext cx="247758" cy="0"/>
                </a:xfrm>
                <a:prstGeom prst="straightConnector1">
                  <a:avLst/>
                </a:prstGeom>
                <a:noFill/>
                <a:ln w="19050" cap="flat" cmpd="sng" algn="ctr">
                  <a:solidFill>
                    <a:srgbClr val="0000FF"/>
                  </a:solidFill>
                  <a:prstDash val="solid"/>
                  <a:headEnd type="triangle" w="sm" len="med"/>
                  <a:tailEnd type="triangle" w="sm" len="med"/>
                </a:ln>
                <a:effectLst/>
              </p:spPr>
            </p:cxnSp>
          </p:grpSp>
          <p:grpSp>
            <p:nvGrpSpPr>
              <p:cNvPr id="82" name="Gruppieren 510"/>
              <p:cNvGrpSpPr/>
              <p:nvPr/>
            </p:nvGrpSpPr>
            <p:grpSpPr>
              <a:xfrm>
                <a:off x="1922055" y="3467405"/>
                <a:ext cx="2265895" cy="1382580"/>
                <a:chOff x="539474" y="3621025"/>
                <a:chExt cx="2265895" cy="1382580"/>
              </a:xfrm>
            </p:grpSpPr>
            <p:grpSp>
              <p:nvGrpSpPr>
                <p:cNvPr id="83" name="Gruppieren 511"/>
                <p:cNvGrpSpPr/>
                <p:nvPr/>
              </p:nvGrpSpPr>
              <p:grpSpPr>
                <a:xfrm>
                  <a:off x="539474" y="3621025"/>
                  <a:ext cx="2265895" cy="1382580"/>
                  <a:chOff x="539474" y="2157795"/>
                  <a:chExt cx="2265895" cy="1382580"/>
                </a:xfrm>
              </p:grpSpPr>
              <p:sp>
                <p:nvSpPr>
                  <p:cNvPr id="85" name="Textfeld 513"/>
                  <p:cNvSpPr txBox="1"/>
                  <p:nvPr/>
                </p:nvSpPr>
                <p:spPr>
                  <a:xfrm>
                    <a:off x="1038739" y="3017423"/>
                    <a:ext cx="44261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cs typeface="Times New Roman" panose="02020603050405020304" pitchFamily="18" charset="0"/>
                      </a:rPr>
                      <a:t>δ</a:t>
                    </a:r>
                    <a:r>
                      <a:rPr kumimoji="0" lang="en-US" sz="1800" b="0" i="0" u="none" strike="noStrike" kern="0" cap="none" spc="0" normalizeH="0" baseline="-25000" noProof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cs typeface="Times New Roman" panose="02020603050405020304" pitchFamily="18" charset="0"/>
                      </a:rPr>
                      <a:t>kl</a:t>
                    </a:r>
                  </a:p>
                </p:txBody>
              </p:sp>
              <p:grpSp>
                <p:nvGrpSpPr>
                  <p:cNvPr id="86" name="Gruppieren 514"/>
                  <p:cNvGrpSpPr/>
                  <p:nvPr/>
                </p:nvGrpSpPr>
                <p:grpSpPr>
                  <a:xfrm>
                    <a:off x="948442" y="2659364"/>
                    <a:ext cx="581114" cy="881011"/>
                    <a:chOff x="948442" y="2659364"/>
                    <a:chExt cx="581114" cy="881011"/>
                  </a:xfrm>
                </p:grpSpPr>
                <p:grpSp>
                  <p:nvGrpSpPr>
                    <p:cNvPr id="88" name="Gruppieren 516"/>
                    <p:cNvGrpSpPr/>
                    <p:nvPr/>
                  </p:nvGrpSpPr>
                  <p:grpSpPr>
                    <a:xfrm>
                      <a:off x="948442" y="2659364"/>
                      <a:ext cx="166678" cy="881011"/>
                      <a:chOff x="5396394" y="395005"/>
                      <a:chExt cx="268835" cy="1420985"/>
                    </a:xfrm>
                  </p:grpSpPr>
                  <p:cxnSp>
                    <p:nvCxnSpPr>
                      <p:cNvPr id="93" name="Gerade Verbindung 521"/>
                      <p:cNvCxnSpPr/>
                      <p:nvPr/>
                    </p:nvCxnSpPr>
                    <p:spPr>
                      <a:xfrm>
                        <a:off x="5532125" y="395005"/>
                        <a:ext cx="0" cy="1420985"/>
                      </a:xfrm>
                      <a:prstGeom prst="line">
                        <a:avLst/>
                      </a:prstGeom>
                      <a:noFill/>
                      <a:ln w="38100" cap="flat" cmpd="sng" algn="ctr">
                        <a:solidFill>
                          <a:sysClr val="windowText" lastClr="000000"/>
                        </a:solidFill>
                        <a:prstDash val="solid"/>
                      </a:ln>
                      <a:effectLst/>
                    </p:spPr>
                  </p:cxnSp>
                  <p:sp>
                    <p:nvSpPr>
                      <p:cNvPr id="94" name="Ellipse 522"/>
                      <p:cNvSpPr/>
                      <p:nvPr/>
                    </p:nvSpPr>
                    <p:spPr>
                      <a:xfrm>
                        <a:off x="5396394" y="461922"/>
                        <a:ext cx="268835" cy="268835"/>
                      </a:xfrm>
                      <a:prstGeom prst="ellipse">
                        <a:avLst/>
                      </a:prstGeom>
                      <a:noFill/>
                      <a:ln w="25400" cap="flat" cmpd="sng" algn="ctr">
                        <a:solidFill>
                          <a:srgbClr val="0000FF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95" name="Ellipse 523"/>
                      <p:cNvSpPr/>
                      <p:nvPr/>
                    </p:nvSpPr>
                    <p:spPr>
                      <a:xfrm>
                        <a:off x="5396394" y="1443968"/>
                        <a:ext cx="268835" cy="268835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 w="25400" cap="flat" cmpd="sng" algn="ctr">
                        <a:solidFill>
                          <a:srgbClr val="00B050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89" name="Gruppieren 517"/>
                    <p:cNvGrpSpPr/>
                    <p:nvPr/>
                  </p:nvGrpSpPr>
                  <p:grpSpPr>
                    <a:xfrm>
                      <a:off x="1362878" y="2659364"/>
                      <a:ext cx="166678" cy="881011"/>
                      <a:chOff x="5396394" y="395005"/>
                      <a:chExt cx="268835" cy="1420985"/>
                    </a:xfrm>
                  </p:grpSpPr>
                  <p:cxnSp>
                    <p:nvCxnSpPr>
                      <p:cNvPr id="90" name="Gerade Verbindung 518"/>
                      <p:cNvCxnSpPr/>
                      <p:nvPr/>
                    </p:nvCxnSpPr>
                    <p:spPr>
                      <a:xfrm>
                        <a:off x="5532125" y="395005"/>
                        <a:ext cx="0" cy="1420985"/>
                      </a:xfrm>
                      <a:prstGeom prst="line">
                        <a:avLst/>
                      </a:prstGeom>
                      <a:noFill/>
                      <a:ln w="38100" cap="flat" cmpd="sng" algn="ctr">
                        <a:solidFill>
                          <a:sysClr val="windowText" lastClr="000000"/>
                        </a:solidFill>
                        <a:prstDash val="solid"/>
                      </a:ln>
                      <a:effectLst/>
                    </p:spPr>
                  </p:cxnSp>
                  <p:sp>
                    <p:nvSpPr>
                      <p:cNvPr id="91" name="Ellipse 519"/>
                      <p:cNvSpPr/>
                      <p:nvPr/>
                    </p:nvSpPr>
                    <p:spPr>
                      <a:xfrm>
                        <a:off x="5396394" y="461922"/>
                        <a:ext cx="268835" cy="268835"/>
                      </a:xfrm>
                      <a:prstGeom prst="ellipse">
                        <a:avLst/>
                      </a:prstGeom>
                      <a:noFill/>
                      <a:ln w="25400" cap="flat" cmpd="sng" algn="ctr">
                        <a:solidFill>
                          <a:srgbClr val="0000FF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92" name="Ellipse 520"/>
                      <p:cNvSpPr/>
                      <p:nvPr/>
                    </p:nvSpPr>
                    <p:spPr>
                      <a:xfrm>
                        <a:off x="5396394" y="1443968"/>
                        <a:ext cx="268835" cy="268835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 w="25400" cap="flat" cmpd="sng" algn="ctr">
                        <a:solidFill>
                          <a:srgbClr val="00B050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200" b="0" i="0" u="none" strike="noStrike" kern="0" cap="none" spc="0" normalizeH="0" baseline="0" noProof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87" name="Textfeld 515"/>
                  <p:cNvSpPr txBox="1"/>
                  <p:nvPr/>
                </p:nvSpPr>
                <p:spPr>
                  <a:xfrm>
                    <a:off x="539474" y="2157795"/>
                    <a:ext cx="226589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</p:grpSp>
            <p:cxnSp>
              <p:nvCxnSpPr>
                <p:cNvPr id="84" name="Gerade Verbindung mit Pfeil 512"/>
                <p:cNvCxnSpPr/>
                <p:nvPr/>
              </p:nvCxnSpPr>
              <p:spPr>
                <a:xfrm>
                  <a:off x="1115120" y="4849985"/>
                  <a:ext cx="247758" cy="0"/>
                </a:xfrm>
                <a:prstGeom prst="straightConnector1">
                  <a:avLst/>
                </a:prstGeom>
                <a:noFill/>
                <a:ln w="19050" cap="flat" cmpd="sng" algn="ctr">
                  <a:solidFill>
                    <a:srgbClr val="00B050"/>
                  </a:solidFill>
                  <a:prstDash val="solid"/>
                  <a:headEnd type="triangle" w="sm" len="med"/>
                  <a:tailEnd type="triangle" w="sm" len="med"/>
                </a:ln>
                <a:effectLst/>
              </p:spPr>
            </p:cxnSp>
          </p:grpSp>
          <p:grpSp>
            <p:nvGrpSpPr>
              <p:cNvPr id="96" name="Gruppieren 524"/>
              <p:cNvGrpSpPr/>
              <p:nvPr/>
            </p:nvGrpSpPr>
            <p:grpSpPr>
              <a:xfrm>
                <a:off x="3578624" y="3429000"/>
                <a:ext cx="3720131" cy="1382580"/>
                <a:chOff x="506224" y="2157795"/>
                <a:chExt cx="3720131" cy="1382580"/>
              </a:xfrm>
            </p:grpSpPr>
            <p:sp>
              <p:nvSpPr>
                <p:cNvPr id="97" name="Textfeld 525"/>
                <p:cNvSpPr txBox="1"/>
                <p:nvPr/>
              </p:nvSpPr>
              <p:spPr>
                <a:xfrm>
                  <a:off x="506224" y="2829238"/>
                  <a:ext cx="60561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US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i</a:t>
                  </a:r>
                  <a:r>
                    <a:rPr kumimoji="0" lang="en-US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US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k</a:t>
                  </a:r>
                </a:p>
              </p:txBody>
            </p:sp>
            <p:grpSp>
              <p:nvGrpSpPr>
                <p:cNvPr id="98" name="Gruppieren 526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100" name="Gruppieren 528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05" name="Gerade Verbindung 533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06" name="Ellipse 534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7" name="Ellipse 535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01" name="Gruppieren 529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02" name="Gerade Verbindung 530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03" name="Ellipse 531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4" name="Ellipse 532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99" name="Textfeld 527"/>
                <p:cNvSpPr txBox="1"/>
                <p:nvPr/>
              </p:nvSpPr>
              <p:spPr>
                <a:xfrm>
                  <a:off x="539475" y="2157795"/>
                  <a:ext cx="36868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</a:rPr>
                    <a:t>Additive x Additive effects</a:t>
                  </a:r>
                </a:p>
              </p:txBody>
            </p:sp>
          </p:grpSp>
          <p:grpSp>
            <p:nvGrpSpPr>
              <p:cNvPr id="108" name="Gruppieren 536"/>
              <p:cNvGrpSpPr/>
              <p:nvPr/>
            </p:nvGrpSpPr>
            <p:grpSpPr>
              <a:xfrm>
                <a:off x="5224886" y="3548055"/>
                <a:ext cx="1689819" cy="1263525"/>
                <a:chOff x="539475" y="2276850"/>
                <a:chExt cx="1689819" cy="1263525"/>
              </a:xfrm>
            </p:grpSpPr>
            <p:sp>
              <p:nvSpPr>
                <p:cNvPr id="109" name="Textfeld 537"/>
                <p:cNvSpPr txBox="1"/>
                <p:nvPr/>
              </p:nvSpPr>
              <p:spPr>
                <a:xfrm>
                  <a:off x="577879" y="2829238"/>
                  <a:ext cx="49926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US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i</a:t>
                  </a:r>
                  <a:r>
                    <a:rPr kumimoji="0" lang="en-US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US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l</a:t>
                  </a:r>
                </a:p>
              </p:txBody>
            </p:sp>
            <p:grpSp>
              <p:nvGrpSpPr>
                <p:cNvPr id="110" name="Gruppieren 538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112" name="Gruppieren 540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17" name="Gerade Verbindung 545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18" name="Ellipse 546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9" name="Ellipse 547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13" name="Gruppieren 541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14" name="Gerade Verbindung 542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15" name="Ellipse 543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6" name="Ellipse 544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11" name="Textfeld 539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grpSp>
            <p:nvGrpSpPr>
              <p:cNvPr id="120" name="Gruppieren 548"/>
              <p:cNvGrpSpPr/>
              <p:nvPr/>
            </p:nvGrpSpPr>
            <p:grpSpPr>
              <a:xfrm>
                <a:off x="385856" y="5080415"/>
                <a:ext cx="1843439" cy="1263525"/>
                <a:chOff x="385855" y="2276850"/>
                <a:chExt cx="1843439" cy="1263525"/>
              </a:xfrm>
            </p:grpSpPr>
            <p:sp>
              <p:nvSpPr>
                <p:cNvPr id="121" name="Textfeld 549"/>
                <p:cNvSpPr txBox="1"/>
                <p:nvPr/>
              </p:nvSpPr>
              <p:spPr>
                <a:xfrm>
                  <a:off x="385855" y="2852925"/>
                  <a:ext cx="76809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(αδ)</a:t>
                  </a:r>
                  <a:r>
                    <a:rPr kumimoji="0" lang="en-US" sz="1800" b="0" i="0" u="none" strike="noStrike" kern="0" cap="none" spc="0" normalizeH="0" baseline="-25000" noProof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Times New Roman" panose="02020603050405020304" pitchFamily="18" charset="0"/>
                    </a:rPr>
                    <a:t>ikl</a:t>
                  </a:r>
                </a:p>
              </p:txBody>
            </p:sp>
            <p:grpSp>
              <p:nvGrpSpPr>
                <p:cNvPr id="122" name="Gruppieren 550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124" name="Gruppieren 552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29" name="Gerade Verbindung 557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30" name="Ellipse 558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1" name="Ellipse 559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25" name="Gruppieren 553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26" name="Gerade Verbindung 554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27" name="Ellipse 555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8" name="Ellipse 556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23" name="Textfeld 551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grpSp>
            <p:nvGrpSpPr>
              <p:cNvPr id="132" name="Gruppieren 560"/>
              <p:cNvGrpSpPr/>
              <p:nvPr/>
            </p:nvGrpSpPr>
            <p:grpSpPr>
              <a:xfrm>
                <a:off x="1960460" y="5080415"/>
                <a:ext cx="1689819" cy="1263525"/>
                <a:chOff x="539475" y="2276850"/>
                <a:chExt cx="1689819" cy="1263525"/>
              </a:xfrm>
            </p:grpSpPr>
            <p:grpSp>
              <p:nvGrpSpPr>
                <p:cNvPr id="133" name="Gruppieren 561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135" name="Gruppieren 563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40" name="Gerade Verbindung 568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41" name="Ellipse 569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noFill/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42" name="Ellipse 570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36" name="Gruppieren 564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37" name="Gerade Verbindung 565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38" name="Ellipse 566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9" name="Ellipse 567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34" name="Textfeld 562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cxnSp>
            <p:nvCxnSpPr>
              <p:cNvPr id="143" name="Gekrümmte Verbindung 571"/>
              <p:cNvCxnSpPr>
                <a:stCxn id="106" idx="6"/>
                <a:endCxn id="107" idx="6"/>
              </p:cNvCxnSpPr>
              <p:nvPr/>
            </p:nvCxnSpPr>
            <p:spPr>
              <a:xfrm>
                <a:off x="4187520" y="4055397"/>
                <a:ext cx="12700" cy="608868"/>
              </a:xfrm>
              <a:prstGeom prst="curvedConnector3">
                <a:avLst>
                  <a:gd name="adj1" fmla="val 992307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144" name="Gekrümmte Verbindung 572"/>
              <p:cNvCxnSpPr>
                <a:stCxn id="118" idx="6"/>
                <a:endCxn id="116" idx="2"/>
              </p:cNvCxnSpPr>
              <p:nvPr/>
            </p:nvCxnSpPr>
            <p:spPr>
              <a:xfrm>
                <a:off x="5800531" y="4055397"/>
                <a:ext cx="247758" cy="608868"/>
              </a:xfrm>
              <a:prstGeom prst="curvedConnector3">
                <a:avLst>
                  <a:gd name="adj1" fmla="val 50000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sp>
            <p:nvSpPr>
              <p:cNvPr id="145" name="Textfeld 573"/>
              <p:cNvSpPr txBox="1"/>
              <p:nvPr/>
            </p:nvSpPr>
            <p:spPr>
              <a:xfrm>
                <a:off x="6698627" y="3861048"/>
                <a:ext cx="58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α</a:t>
                </a:r>
                <a:r>
                  <a:rPr lang="en-US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j</a:t>
                </a:r>
                <a:r>
                  <a:rPr lang="en-US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α</a:t>
                </a:r>
                <a:r>
                  <a:rPr lang="en-US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k</a:t>
                </a:r>
              </a:p>
            </p:txBody>
          </p:sp>
          <p:sp>
            <p:nvSpPr>
              <p:cNvPr id="146" name="Textfeld 574"/>
              <p:cNvSpPr txBox="1"/>
              <p:nvPr/>
            </p:nvSpPr>
            <p:spPr>
              <a:xfrm>
                <a:off x="6698627" y="4283804"/>
                <a:ext cx="5376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α</a:t>
                </a:r>
                <a:r>
                  <a:rPr lang="en-US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j</a:t>
                </a:r>
                <a:r>
                  <a:rPr lang="en-US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α</a:t>
                </a:r>
                <a:r>
                  <a:rPr lang="en-US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l</a:t>
                </a:r>
              </a:p>
            </p:txBody>
          </p:sp>
          <p:sp>
            <p:nvSpPr>
              <p:cNvPr id="147" name="Textfeld 575"/>
              <p:cNvSpPr txBox="1"/>
              <p:nvPr/>
            </p:nvSpPr>
            <p:spPr>
              <a:xfrm>
                <a:off x="347450" y="5042010"/>
                <a:ext cx="36868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noProof="1">
                    <a:solidFill>
                      <a:prstClr val="black"/>
                    </a:solidFill>
                    <a:latin typeface="Arial"/>
                  </a:rPr>
                  <a:t>Additive x Dominance effects</a:t>
                </a:r>
              </a:p>
            </p:txBody>
          </p:sp>
          <p:cxnSp>
            <p:nvCxnSpPr>
              <p:cNvPr id="148" name="Gekrümmte Verbindung 576"/>
              <p:cNvCxnSpPr>
                <a:stCxn id="130" idx="6"/>
                <a:endCxn id="131" idx="6"/>
              </p:cNvCxnSpPr>
              <p:nvPr/>
            </p:nvCxnSpPr>
            <p:spPr>
              <a:xfrm>
                <a:off x="1115121" y="5587757"/>
                <a:ext cx="12700" cy="608868"/>
              </a:xfrm>
              <a:prstGeom prst="curvedConnector3">
                <a:avLst>
                  <a:gd name="adj1" fmla="val 576929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149" name="Gekrümmte Verbindung 577"/>
              <p:cNvCxnSpPr>
                <a:stCxn id="130" idx="6"/>
                <a:endCxn id="128" idx="2"/>
              </p:cNvCxnSpPr>
              <p:nvPr/>
            </p:nvCxnSpPr>
            <p:spPr>
              <a:xfrm>
                <a:off x="1115121" y="5587757"/>
                <a:ext cx="247758" cy="608868"/>
              </a:xfrm>
              <a:prstGeom prst="curvedConnector3">
                <a:avLst>
                  <a:gd name="adj1" fmla="val 50000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150" name="Gekrümmte Verbindung 578"/>
              <p:cNvCxnSpPr>
                <a:stCxn id="131" idx="5"/>
                <a:endCxn id="128" idx="3"/>
              </p:cNvCxnSpPr>
              <p:nvPr/>
            </p:nvCxnSpPr>
            <p:spPr>
              <a:xfrm rot="16200000" flipH="1">
                <a:off x="1239000" y="6107267"/>
                <a:ext cx="12700" cy="296576"/>
              </a:xfrm>
              <a:prstGeom prst="curvedConnector3">
                <a:avLst>
                  <a:gd name="adj1" fmla="val 1253740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sp>
            <p:nvSpPr>
              <p:cNvPr id="151" name="Textfeld 579"/>
              <p:cNvSpPr txBox="1"/>
              <p:nvPr/>
            </p:nvSpPr>
            <p:spPr>
              <a:xfrm>
                <a:off x="1806840" y="5656490"/>
                <a:ext cx="768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(αδ)</a:t>
                </a:r>
                <a:r>
                  <a:rPr lang="en-US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jkl</a:t>
                </a:r>
              </a:p>
            </p:txBody>
          </p:sp>
          <p:cxnSp>
            <p:nvCxnSpPr>
              <p:cNvPr id="152" name="Gekrümmte Verbindung 580"/>
              <p:cNvCxnSpPr>
                <a:stCxn id="142" idx="5"/>
                <a:endCxn id="139" idx="3"/>
              </p:cNvCxnSpPr>
              <p:nvPr/>
            </p:nvCxnSpPr>
            <p:spPr>
              <a:xfrm rot="16200000" flipH="1">
                <a:off x="2659984" y="6107267"/>
                <a:ext cx="12700" cy="296576"/>
              </a:xfrm>
              <a:prstGeom prst="curvedConnector3">
                <a:avLst>
                  <a:gd name="adj1" fmla="val 1346039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153" name="Gekrümmte Verbindung 581"/>
              <p:cNvCxnSpPr>
                <a:stCxn id="138" idx="2"/>
                <a:endCxn id="139" idx="2"/>
              </p:cNvCxnSpPr>
              <p:nvPr/>
            </p:nvCxnSpPr>
            <p:spPr>
              <a:xfrm rot="10800000" flipV="1">
                <a:off x="2783863" y="5587757"/>
                <a:ext cx="12700" cy="608868"/>
              </a:xfrm>
              <a:prstGeom prst="curvedConnector3">
                <a:avLst>
                  <a:gd name="adj1" fmla="val 692307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154" name="Gekrümmte Verbindung 582"/>
              <p:cNvCxnSpPr>
                <a:stCxn id="138" idx="2"/>
                <a:endCxn id="142" idx="6"/>
              </p:cNvCxnSpPr>
              <p:nvPr/>
            </p:nvCxnSpPr>
            <p:spPr>
              <a:xfrm rot="10800000" flipV="1">
                <a:off x="2536105" y="5587757"/>
                <a:ext cx="247758" cy="608868"/>
              </a:xfrm>
              <a:prstGeom prst="curvedConnector3">
                <a:avLst>
                  <a:gd name="adj1" fmla="val 50000"/>
                </a:avLst>
              </a:prstGeom>
              <a:noFill/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headEnd type="triangle" w="med" len="med"/>
                <a:tailEnd type="triangle" w="med" len="med"/>
              </a:ln>
              <a:effectLst/>
            </p:spPr>
          </p:cxnSp>
          <p:sp>
            <p:nvSpPr>
              <p:cNvPr id="155" name="Textfeld 583"/>
              <p:cNvSpPr txBox="1"/>
              <p:nvPr/>
            </p:nvSpPr>
            <p:spPr>
              <a:xfrm>
                <a:off x="3227825" y="5373216"/>
                <a:ext cx="768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(αδ)</a:t>
                </a:r>
                <a:r>
                  <a:rPr lang="en-US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ijk</a:t>
                </a:r>
              </a:p>
            </p:txBody>
          </p:sp>
          <p:sp>
            <p:nvSpPr>
              <p:cNvPr id="156" name="Textfeld 584"/>
              <p:cNvSpPr txBox="1"/>
              <p:nvPr/>
            </p:nvSpPr>
            <p:spPr>
              <a:xfrm>
                <a:off x="3227825" y="6011996"/>
                <a:ext cx="768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(αδ)</a:t>
                </a:r>
                <a:r>
                  <a:rPr lang="en-US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ijl</a:t>
                </a:r>
              </a:p>
            </p:txBody>
          </p:sp>
          <p:sp>
            <p:nvSpPr>
              <p:cNvPr id="157" name="Textfeld 585"/>
              <p:cNvSpPr txBox="1"/>
              <p:nvPr/>
            </p:nvSpPr>
            <p:spPr>
              <a:xfrm>
                <a:off x="4687215" y="5641772"/>
                <a:ext cx="8065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noProof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(δδ)</a:t>
                </a:r>
                <a:r>
                  <a:rPr lang="en-US" sz="1800" baseline="-25000" noProof="1">
                    <a:solidFill>
                      <a:prstClr val="black"/>
                    </a:solidFill>
                    <a:latin typeface="Arial"/>
                    <a:cs typeface="Times New Roman" panose="02020603050405020304" pitchFamily="18" charset="0"/>
                  </a:rPr>
                  <a:t>ijkl</a:t>
                </a:r>
              </a:p>
            </p:txBody>
          </p:sp>
          <p:grpSp>
            <p:nvGrpSpPr>
              <p:cNvPr id="158" name="Gruppieren 586"/>
              <p:cNvGrpSpPr/>
              <p:nvPr/>
            </p:nvGrpSpPr>
            <p:grpSpPr>
              <a:xfrm>
                <a:off x="4879240" y="5080415"/>
                <a:ext cx="1689819" cy="1263525"/>
                <a:chOff x="539475" y="2276850"/>
                <a:chExt cx="1689819" cy="1263525"/>
              </a:xfrm>
            </p:grpSpPr>
            <p:grpSp>
              <p:nvGrpSpPr>
                <p:cNvPr id="159" name="Gruppieren 587"/>
                <p:cNvGrpSpPr/>
                <p:nvPr/>
              </p:nvGrpSpPr>
              <p:grpSpPr>
                <a:xfrm>
                  <a:off x="948442" y="2659364"/>
                  <a:ext cx="581114" cy="881011"/>
                  <a:chOff x="948442" y="2659364"/>
                  <a:chExt cx="581114" cy="881011"/>
                </a:xfrm>
              </p:grpSpPr>
              <p:grpSp>
                <p:nvGrpSpPr>
                  <p:cNvPr id="161" name="Gruppieren 589"/>
                  <p:cNvGrpSpPr/>
                  <p:nvPr/>
                </p:nvGrpSpPr>
                <p:grpSpPr>
                  <a:xfrm>
                    <a:off x="948442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66" name="Gerade Verbindung 594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67" name="Ellipse 595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8" name="Ellipse 596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62" name="Gruppieren 590"/>
                  <p:cNvGrpSpPr/>
                  <p:nvPr/>
                </p:nvGrpSpPr>
                <p:grpSpPr>
                  <a:xfrm>
                    <a:off x="1362878" y="2659364"/>
                    <a:ext cx="166678" cy="881011"/>
                    <a:chOff x="5396394" y="395005"/>
                    <a:chExt cx="268835" cy="1420985"/>
                  </a:xfrm>
                </p:grpSpPr>
                <p:cxnSp>
                  <p:nvCxnSpPr>
                    <p:cNvPr id="163" name="Gerade Verbindung 591"/>
                    <p:cNvCxnSpPr/>
                    <p:nvPr/>
                  </p:nvCxnSpPr>
                  <p:spPr>
                    <a:xfrm>
                      <a:off x="5532125" y="395005"/>
                      <a:ext cx="0" cy="1420985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  <p:sp>
                  <p:nvSpPr>
                    <p:cNvPr id="164" name="Ellipse 592"/>
                    <p:cNvSpPr/>
                    <p:nvPr/>
                  </p:nvSpPr>
                  <p:spPr>
                    <a:xfrm>
                      <a:off x="5396394" y="461922"/>
                      <a:ext cx="268835" cy="268835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25400" cap="flat" cmpd="sng" algn="ctr">
                      <a:solidFill>
                        <a:srgbClr val="0000FF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5" name="Ellipse 593"/>
                    <p:cNvSpPr/>
                    <p:nvPr/>
                  </p:nvSpPr>
                  <p:spPr>
                    <a:xfrm>
                      <a:off x="5396394" y="1443968"/>
                      <a:ext cx="268835" cy="26883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25400" cap="flat" cmpd="sng" algn="ctr">
                      <a:solidFill>
                        <a:srgbClr val="00B050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0" cap="none" spc="0" normalizeH="0" baseline="0" noProof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60" name="Textfeld 588"/>
                <p:cNvSpPr txBox="1"/>
                <p:nvPr/>
              </p:nvSpPr>
              <p:spPr>
                <a:xfrm>
                  <a:off x="539475" y="2276850"/>
                  <a:ext cx="168981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cxnSp>
            <p:nvCxnSpPr>
              <p:cNvPr id="169" name="Gerade Verbindung mit Pfeil 597"/>
              <p:cNvCxnSpPr/>
              <p:nvPr/>
            </p:nvCxnSpPr>
            <p:spPr>
              <a:xfrm>
                <a:off x="5455315" y="5579680"/>
                <a:ext cx="247758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0000FF"/>
                </a:solidFill>
                <a:prstDash val="solid"/>
                <a:headEnd type="triangle" w="sm" len="med"/>
                <a:tailEnd type="triangle" w="sm" len="med"/>
              </a:ln>
              <a:effectLst/>
            </p:spPr>
          </p:cxnSp>
          <p:cxnSp>
            <p:nvCxnSpPr>
              <p:cNvPr id="170" name="Gerade Verbindung mit Pfeil 598"/>
              <p:cNvCxnSpPr/>
              <p:nvPr/>
            </p:nvCxnSpPr>
            <p:spPr>
              <a:xfrm>
                <a:off x="5455315" y="6194160"/>
                <a:ext cx="247758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00B050"/>
                </a:solidFill>
                <a:prstDash val="solid"/>
                <a:headEnd type="triangle" w="sm" len="med"/>
                <a:tailEnd type="triangle" w="sm" len="med"/>
              </a:ln>
              <a:effectLst/>
            </p:spPr>
          </p:cxnSp>
          <p:sp>
            <p:nvSpPr>
              <p:cNvPr id="171" name="Textfeld 599"/>
              <p:cNvSpPr txBox="1"/>
              <p:nvPr/>
            </p:nvSpPr>
            <p:spPr>
              <a:xfrm>
                <a:off x="4226355" y="5042010"/>
                <a:ext cx="36868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noProof="1">
                    <a:solidFill>
                      <a:prstClr val="black"/>
                    </a:solidFill>
                    <a:latin typeface="Arial"/>
                  </a:rPr>
                  <a:t>Dominance x Dominance effects</a:t>
                </a:r>
              </a:p>
            </p:txBody>
          </p:sp>
        </p:grpSp>
      </p:grpSp>
      <p:grpSp>
        <p:nvGrpSpPr>
          <p:cNvPr id="265" name="Group 264"/>
          <p:cNvGrpSpPr/>
          <p:nvPr/>
        </p:nvGrpSpPr>
        <p:grpSpPr>
          <a:xfrm>
            <a:off x="7851082" y="287295"/>
            <a:ext cx="4255401" cy="6176426"/>
            <a:chOff x="7851082" y="287295"/>
            <a:chExt cx="4255401" cy="6176426"/>
          </a:xfrm>
        </p:grpSpPr>
        <p:grpSp>
          <p:nvGrpSpPr>
            <p:cNvPr id="264" name="Group 263"/>
            <p:cNvGrpSpPr/>
            <p:nvPr/>
          </p:nvGrpSpPr>
          <p:grpSpPr>
            <a:xfrm>
              <a:off x="7851082" y="318553"/>
              <a:ext cx="3110805" cy="1728225"/>
              <a:chOff x="7851082" y="318553"/>
              <a:chExt cx="3110805" cy="1728225"/>
            </a:xfrm>
            <a:effectLst/>
          </p:grpSpPr>
          <p:grpSp>
            <p:nvGrpSpPr>
              <p:cNvPr id="4" name="Gruppieren 432"/>
              <p:cNvGrpSpPr/>
              <p:nvPr/>
            </p:nvGrpSpPr>
            <p:grpSpPr>
              <a:xfrm>
                <a:off x="8944311" y="625793"/>
                <a:ext cx="268835" cy="1420985"/>
                <a:chOff x="5396394" y="395005"/>
                <a:chExt cx="268835" cy="1420985"/>
              </a:xfrm>
              <a:noFill/>
            </p:grpSpPr>
            <p:cxnSp>
              <p:nvCxnSpPr>
                <p:cNvPr id="17" name="Gerade Verbindung 445"/>
                <p:cNvCxnSpPr/>
                <p:nvPr/>
              </p:nvCxnSpPr>
              <p:spPr>
                <a:xfrm>
                  <a:off x="5532125" y="395005"/>
                  <a:ext cx="0" cy="1420985"/>
                </a:xfrm>
                <a:prstGeom prst="line">
                  <a:avLst/>
                </a:prstGeom>
                <a:grpFill/>
                <a:ln w="381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8" name="Ellipse 446"/>
                <p:cNvSpPr/>
                <p:nvPr/>
              </p:nvSpPr>
              <p:spPr>
                <a:xfrm>
                  <a:off x="5396394" y="461922"/>
                  <a:ext cx="268835" cy="268835"/>
                </a:xfrm>
                <a:prstGeom prst="ellipse">
                  <a:avLst/>
                </a:prstGeom>
                <a:grpFill/>
                <a:ln w="25400" cap="flat" cmpd="sng" algn="ctr">
                  <a:solidFill>
                    <a:srgbClr val="0000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Ellipse 447"/>
                <p:cNvSpPr/>
                <p:nvPr/>
              </p:nvSpPr>
              <p:spPr>
                <a:xfrm>
                  <a:off x="5396394" y="1443968"/>
                  <a:ext cx="268835" cy="268835"/>
                </a:xfrm>
                <a:prstGeom prst="ellipse">
                  <a:avLst/>
                </a:prstGeom>
                <a:grpFill/>
                <a:ln w="2540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" name="Gruppieren 433"/>
              <p:cNvGrpSpPr/>
              <p:nvPr/>
            </p:nvGrpSpPr>
            <p:grpSpPr>
              <a:xfrm>
                <a:off x="10155382" y="625793"/>
                <a:ext cx="268835" cy="1420985"/>
                <a:chOff x="5396394" y="395005"/>
                <a:chExt cx="268835" cy="1420985"/>
              </a:xfrm>
              <a:noFill/>
            </p:grpSpPr>
            <p:cxnSp>
              <p:nvCxnSpPr>
                <p:cNvPr id="14" name="Gerade Verbindung 442"/>
                <p:cNvCxnSpPr/>
                <p:nvPr/>
              </p:nvCxnSpPr>
              <p:spPr>
                <a:xfrm>
                  <a:off x="5532125" y="395005"/>
                  <a:ext cx="0" cy="1420985"/>
                </a:xfrm>
                <a:prstGeom prst="line">
                  <a:avLst/>
                </a:prstGeom>
                <a:grpFill/>
                <a:ln w="381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15" name="Ellipse 443"/>
                <p:cNvSpPr/>
                <p:nvPr/>
              </p:nvSpPr>
              <p:spPr>
                <a:xfrm>
                  <a:off x="5396394" y="461922"/>
                  <a:ext cx="268835" cy="268835"/>
                </a:xfrm>
                <a:prstGeom prst="ellipse">
                  <a:avLst/>
                </a:prstGeom>
                <a:grpFill/>
                <a:ln w="25400" cap="flat" cmpd="sng" algn="ctr">
                  <a:solidFill>
                    <a:srgbClr val="0000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Ellipse 444"/>
                <p:cNvSpPr/>
                <p:nvPr/>
              </p:nvSpPr>
              <p:spPr>
                <a:xfrm>
                  <a:off x="5396394" y="1443968"/>
                  <a:ext cx="268835" cy="268835"/>
                </a:xfrm>
                <a:prstGeom prst="ellipse">
                  <a:avLst/>
                </a:prstGeom>
                <a:grpFill/>
                <a:ln w="2540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" name="Textfeld 434"/>
              <p:cNvSpPr txBox="1"/>
              <p:nvPr/>
            </p:nvSpPr>
            <p:spPr>
              <a:xfrm>
                <a:off x="8503967" y="318553"/>
                <a:ext cx="12673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uLnTx/>
                    <a:uFillTx/>
                    <a:latin typeface="Arial"/>
                  </a:rPr>
                  <a:t>Gamete</a:t>
                </a:r>
                <a:r>
                  <a:rPr kumimoji="0" lang="de-DE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uLnTx/>
                    <a:uFillTx/>
                    <a:latin typeface="Arial"/>
                  </a:rPr>
                  <a:t> 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"/>
                </a:endParaRPr>
              </a:p>
            </p:txBody>
          </p:sp>
          <p:sp>
            <p:nvSpPr>
              <p:cNvPr id="7" name="Textfeld 435"/>
              <p:cNvSpPr txBox="1"/>
              <p:nvPr/>
            </p:nvSpPr>
            <p:spPr>
              <a:xfrm>
                <a:off x="7851082" y="640511"/>
                <a:ext cx="1267365" cy="369332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</a:rPr>
                  <a:t>Locus</a:t>
                </a:r>
                <a:r>
                  <a:rPr kumimoji="0" lang="de-DE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</a:rPr>
                  <a:t> 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uLnTx/>
                  <a:uFillTx/>
                  <a:latin typeface="Arial"/>
                </a:endParaRPr>
              </a:p>
            </p:txBody>
          </p:sp>
          <p:sp>
            <p:nvSpPr>
              <p:cNvPr id="8" name="Textfeld 436"/>
              <p:cNvSpPr txBox="1"/>
              <p:nvPr/>
            </p:nvSpPr>
            <p:spPr>
              <a:xfrm>
                <a:off x="9694522" y="318553"/>
                <a:ext cx="12673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uLnTx/>
                    <a:uFillTx/>
                    <a:latin typeface="Arial"/>
                  </a:rPr>
                  <a:t>Gamete</a:t>
                </a:r>
                <a:r>
                  <a:rPr kumimoji="0" lang="de-DE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uLnTx/>
                    <a:uFillTx/>
                    <a:latin typeface="Arial"/>
                  </a:rPr>
                  <a:t> 2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"/>
                </a:endParaRPr>
              </a:p>
            </p:txBody>
          </p:sp>
          <p:sp>
            <p:nvSpPr>
              <p:cNvPr id="9" name="Textfeld 437"/>
              <p:cNvSpPr txBox="1"/>
              <p:nvPr/>
            </p:nvSpPr>
            <p:spPr>
              <a:xfrm>
                <a:off x="7851082" y="1639041"/>
                <a:ext cx="12673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uLnTx/>
                    <a:uFillTx/>
                    <a:latin typeface="Arial"/>
                  </a:rPr>
                  <a:t>Locus</a:t>
                </a:r>
                <a:r>
                  <a:rPr kumimoji="0" lang="de-DE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uLnTx/>
                    <a:uFillTx/>
                    <a:latin typeface="Arial"/>
                  </a:rPr>
                  <a:t> 2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uLnTx/>
                  <a:uFillTx/>
                  <a:latin typeface="Arial"/>
                </a:endParaRPr>
              </a:p>
            </p:txBody>
          </p:sp>
          <p:sp>
            <p:nvSpPr>
              <p:cNvPr id="10" name="Textfeld 438"/>
              <p:cNvSpPr txBox="1"/>
              <p:nvPr/>
            </p:nvSpPr>
            <p:spPr>
              <a:xfrm>
                <a:off x="9195257" y="664198"/>
                <a:ext cx="345645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</a:rPr>
                  <a:t>A</a:t>
                </a:r>
                <a:r>
                  <a:rPr kumimoji="0" lang="de-DE" sz="15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</a:rPr>
                  <a:t>i</a:t>
                </a:r>
                <a:endParaRPr kumimoji="0" lang="en-US" sz="15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FF"/>
                  </a:solidFill>
                  <a:uLnTx/>
                  <a:uFillTx/>
                  <a:latin typeface="Arial"/>
                </a:endParaRPr>
              </a:p>
            </p:txBody>
          </p:sp>
          <p:sp>
            <p:nvSpPr>
              <p:cNvPr id="11" name="Textfeld 439"/>
              <p:cNvSpPr txBox="1"/>
              <p:nvPr/>
            </p:nvSpPr>
            <p:spPr>
              <a:xfrm>
                <a:off x="10385812" y="664198"/>
                <a:ext cx="345645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5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</a:rPr>
                  <a:t>A</a:t>
                </a:r>
                <a:r>
                  <a:rPr kumimoji="0" lang="de-DE" sz="1500" b="0" i="0" u="none" strike="noStrike" kern="0" cap="none" spc="0" normalizeH="0" baseline="-25000" noProof="0" dirty="0" err="1">
                    <a:ln>
                      <a:noFill/>
                    </a:ln>
                    <a:solidFill>
                      <a:srgbClr val="0000FF"/>
                    </a:solidFill>
                    <a:uLnTx/>
                    <a:uFillTx/>
                    <a:latin typeface="Arial"/>
                  </a:rPr>
                  <a:t>j</a:t>
                </a:r>
                <a:endParaRPr kumimoji="0" lang="en-US" sz="15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FF"/>
                  </a:solidFill>
                  <a:uLnTx/>
                  <a:uFillTx/>
                  <a:latin typeface="Arial"/>
                </a:endParaRPr>
              </a:p>
            </p:txBody>
          </p:sp>
          <p:sp>
            <p:nvSpPr>
              <p:cNvPr id="12" name="Textfeld 440"/>
              <p:cNvSpPr txBox="1"/>
              <p:nvPr/>
            </p:nvSpPr>
            <p:spPr>
              <a:xfrm>
                <a:off x="9195257" y="1646803"/>
                <a:ext cx="38405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5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uLnTx/>
                    <a:uFillTx/>
                    <a:latin typeface="Arial"/>
                  </a:rPr>
                  <a:t>B</a:t>
                </a:r>
                <a:r>
                  <a:rPr kumimoji="0" lang="de-DE" sz="1500" b="0" i="0" u="none" strike="noStrike" kern="0" cap="none" spc="0" normalizeH="0" baseline="-25000" noProof="0" dirty="0" err="1">
                    <a:ln>
                      <a:noFill/>
                    </a:ln>
                    <a:solidFill>
                      <a:srgbClr val="00B050"/>
                    </a:solidFill>
                    <a:uLnTx/>
                    <a:uFillTx/>
                    <a:latin typeface="Arial"/>
                  </a:rPr>
                  <a:t>k</a:t>
                </a:r>
                <a:endParaRPr kumimoji="0" lang="en-US" sz="15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B050"/>
                  </a:solidFill>
                  <a:uLnTx/>
                  <a:uFillTx/>
                  <a:latin typeface="Arial"/>
                </a:endParaRPr>
              </a:p>
            </p:txBody>
          </p:sp>
          <p:sp>
            <p:nvSpPr>
              <p:cNvPr id="13" name="Textfeld 441"/>
              <p:cNvSpPr txBox="1"/>
              <p:nvPr/>
            </p:nvSpPr>
            <p:spPr>
              <a:xfrm>
                <a:off x="10385812" y="1646803"/>
                <a:ext cx="38405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5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uLnTx/>
                    <a:uFillTx/>
                    <a:latin typeface="Arial"/>
                  </a:rPr>
                  <a:t>B</a:t>
                </a:r>
                <a:r>
                  <a:rPr kumimoji="0" lang="de-DE" sz="1500" b="0" i="0" u="none" strike="noStrike" kern="0" cap="none" spc="0" normalizeH="0" baseline="-25000" noProof="0" dirty="0" err="1">
                    <a:ln>
                      <a:noFill/>
                    </a:ln>
                    <a:solidFill>
                      <a:srgbClr val="00B050"/>
                    </a:solidFill>
                    <a:uLnTx/>
                    <a:uFillTx/>
                    <a:latin typeface="Arial"/>
                  </a:rPr>
                  <a:t>l</a:t>
                </a:r>
                <a:endParaRPr kumimoji="0" lang="en-US" sz="15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B050"/>
                  </a:solidFill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263" name="Group 262"/>
            <p:cNvGrpSpPr/>
            <p:nvPr/>
          </p:nvGrpSpPr>
          <p:grpSpPr>
            <a:xfrm>
              <a:off x="10882348" y="287295"/>
              <a:ext cx="1224135" cy="6176426"/>
              <a:chOff x="7596336" y="332656"/>
              <a:chExt cx="1224135" cy="6176426"/>
            </a:xfrm>
          </p:grpSpPr>
          <p:sp>
            <p:nvSpPr>
              <p:cNvPr id="172" name="Freihandform 600"/>
              <p:cNvSpPr/>
              <p:nvPr/>
            </p:nvSpPr>
            <p:spPr>
              <a:xfrm>
                <a:off x="7771058" y="343417"/>
                <a:ext cx="293766" cy="6157009"/>
              </a:xfrm>
              <a:custGeom>
                <a:avLst/>
                <a:gdLst>
                  <a:gd name="connsiteX0" fmla="*/ 66201 w 293766"/>
                  <a:gd name="connsiteY0" fmla="*/ 0 h 6157009"/>
                  <a:gd name="connsiteX1" fmla="*/ 74476 w 293766"/>
                  <a:gd name="connsiteY1" fmla="*/ 20688 h 6157009"/>
                  <a:gd name="connsiteX2" fmla="*/ 91026 w 293766"/>
                  <a:gd name="connsiteY2" fmla="*/ 157227 h 6157009"/>
                  <a:gd name="connsiteX3" fmla="*/ 78614 w 293766"/>
                  <a:gd name="connsiteY3" fmla="*/ 264804 h 6157009"/>
                  <a:gd name="connsiteX4" fmla="*/ 70338 w 293766"/>
                  <a:gd name="connsiteY4" fmla="*/ 281354 h 6157009"/>
                  <a:gd name="connsiteX5" fmla="*/ 66201 w 293766"/>
                  <a:gd name="connsiteY5" fmla="*/ 306179 h 6157009"/>
                  <a:gd name="connsiteX6" fmla="*/ 53788 w 293766"/>
                  <a:gd name="connsiteY6" fmla="*/ 339280 h 6157009"/>
                  <a:gd name="connsiteX7" fmla="*/ 45513 w 293766"/>
                  <a:gd name="connsiteY7" fmla="*/ 364105 h 6157009"/>
                  <a:gd name="connsiteX8" fmla="*/ 41376 w 293766"/>
                  <a:gd name="connsiteY8" fmla="*/ 405481 h 6157009"/>
                  <a:gd name="connsiteX9" fmla="*/ 24825 w 293766"/>
                  <a:gd name="connsiteY9" fmla="*/ 475819 h 6157009"/>
                  <a:gd name="connsiteX10" fmla="*/ 0 w 293766"/>
                  <a:gd name="connsiteY10" fmla="*/ 682697 h 6157009"/>
                  <a:gd name="connsiteX11" fmla="*/ 4137 w 293766"/>
                  <a:gd name="connsiteY11" fmla="*/ 939226 h 6157009"/>
                  <a:gd name="connsiteX12" fmla="*/ 12413 w 293766"/>
                  <a:gd name="connsiteY12" fmla="*/ 1034389 h 6157009"/>
                  <a:gd name="connsiteX13" fmla="*/ 20688 w 293766"/>
                  <a:gd name="connsiteY13" fmla="*/ 1154378 h 6157009"/>
                  <a:gd name="connsiteX14" fmla="*/ 28963 w 293766"/>
                  <a:gd name="connsiteY14" fmla="*/ 1204029 h 6157009"/>
                  <a:gd name="connsiteX15" fmla="*/ 37238 w 293766"/>
                  <a:gd name="connsiteY15" fmla="*/ 1278505 h 6157009"/>
                  <a:gd name="connsiteX16" fmla="*/ 45513 w 293766"/>
                  <a:gd name="connsiteY16" fmla="*/ 1299193 h 6157009"/>
                  <a:gd name="connsiteX17" fmla="*/ 53788 w 293766"/>
                  <a:gd name="connsiteY17" fmla="*/ 1340569 h 6157009"/>
                  <a:gd name="connsiteX18" fmla="*/ 62063 w 293766"/>
                  <a:gd name="connsiteY18" fmla="*/ 1394357 h 6157009"/>
                  <a:gd name="connsiteX19" fmla="*/ 70338 w 293766"/>
                  <a:gd name="connsiteY19" fmla="*/ 1472970 h 6157009"/>
                  <a:gd name="connsiteX20" fmla="*/ 82751 w 293766"/>
                  <a:gd name="connsiteY20" fmla="*/ 1510208 h 6157009"/>
                  <a:gd name="connsiteX21" fmla="*/ 91026 w 293766"/>
                  <a:gd name="connsiteY21" fmla="*/ 1559859 h 6157009"/>
                  <a:gd name="connsiteX22" fmla="*/ 99301 w 293766"/>
                  <a:gd name="connsiteY22" fmla="*/ 1584684 h 6157009"/>
                  <a:gd name="connsiteX23" fmla="*/ 107576 w 293766"/>
                  <a:gd name="connsiteY23" fmla="*/ 1642610 h 6157009"/>
                  <a:gd name="connsiteX24" fmla="*/ 124127 w 293766"/>
                  <a:gd name="connsiteY24" fmla="*/ 1725361 h 6157009"/>
                  <a:gd name="connsiteX25" fmla="*/ 132402 w 293766"/>
                  <a:gd name="connsiteY25" fmla="*/ 1770874 h 6157009"/>
                  <a:gd name="connsiteX26" fmla="*/ 140677 w 293766"/>
                  <a:gd name="connsiteY26" fmla="*/ 1853626 h 6157009"/>
                  <a:gd name="connsiteX27" fmla="*/ 148952 w 293766"/>
                  <a:gd name="connsiteY27" fmla="*/ 1903276 h 6157009"/>
                  <a:gd name="connsiteX28" fmla="*/ 157227 w 293766"/>
                  <a:gd name="connsiteY28" fmla="*/ 1973615 h 6157009"/>
                  <a:gd name="connsiteX29" fmla="*/ 165502 w 293766"/>
                  <a:gd name="connsiteY29" fmla="*/ 2019128 h 6157009"/>
                  <a:gd name="connsiteX30" fmla="*/ 190328 w 293766"/>
                  <a:gd name="connsiteY30" fmla="*/ 2242556 h 6157009"/>
                  <a:gd name="connsiteX31" fmla="*/ 186190 w 293766"/>
                  <a:gd name="connsiteY31" fmla="*/ 2499084 h 6157009"/>
                  <a:gd name="connsiteX32" fmla="*/ 161365 w 293766"/>
                  <a:gd name="connsiteY32" fmla="*/ 2722512 h 6157009"/>
                  <a:gd name="connsiteX33" fmla="*/ 140677 w 293766"/>
                  <a:gd name="connsiteY33" fmla="*/ 2979041 h 6157009"/>
                  <a:gd name="connsiteX34" fmla="*/ 132402 w 293766"/>
                  <a:gd name="connsiteY34" fmla="*/ 3103168 h 6157009"/>
                  <a:gd name="connsiteX35" fmla="*/ 124127 w 293766"/>
                  <a:gd name="connsiteY35" fmla="*/ 3272807 h 6157009"/>
                  <a:gd name="connsiteX36" fmla="*/ 111714 w 293766"/>
                  <a:gd name="connsiteY36" fmla="*/ 3347283 h 6157009"/>
                  <a:gd name="connsiteX37" fmla="*/ 95164 w 293766"/>
                  <a:gd name="connsiteY37" fmla="*/ 3463135 h 6157009"/>
                  <a:gd name="connsiteX38" fmla="*/ 86889 w 293766"/>
                  <a:gd name="connsiteY38" fmla="*/ 3545886 h 6157009"/>
                  <a:gd name="connsiteX39" fmla="*/ 74476 w 293766"/>
                  <a:gd name="connsiteY39" fmla="*/ 3632775 h 6157009"/>
                  <a:gd name="connsiteX40" fmla="*/ 82751 w 293766"/>
                  <a:gd name="connsiteY40" fmla="*/ 3661738 h 6157009"/>
                  <a:gd name="connsiteX41" fmla="*/ 103439 w 293766"/>
                  <a:gd name="connsiteY41" fmla="*/ 3620362 h 6157009"/>
                  <a:gd name="connsiteX42" fmla="*/ 49651 w 293766"/>
                  <a:gd name="connsiteY42" fmla="*/ 3624500 h 6157009"/>
                  <a:gd name="connsiteX43" fmla="*/ 66201 w 293766"/>
                  <a:gd name="connsiteY43" fmla="*/ 3661738 h 6157009"/>
                  <a:gd name="connsiteX44" fmla="*/ 95164 w 293766"/>
                  <a:gd name="connsiteY44" fmla="*/ 3657600 h 6157009"/>
                  <a:gd name="connsiteX45" fmla="*/ 78614 w 293766"/>
                  <a:gd name="connsiteY45" fmla="*/ 3661738 h 6157009"/>
                  <a:gd name="connsiteX46" fmla="*/ 70338 w 293766"/>
                  <a:gd name="connsiteY46" fmla="*/ 3686563 h 6157009"/>
                  <a:gd name="connsiteX47" fmla="*/ 74476 w 293766"/>
                  <a:gd name="connsiteY47" fmla="*/ 4034118 h 6157009"/>
                  <a:gd name="connsiteX48" fmla="*/ 82751 w 293766"/>
                  <a:gd name="connsiteY48" fmla="*/ 4104456 h 6157009"/>
                  <a:gd name="connsiteX49" fmla="*/ 95164 w 293766"/>
                  <a:gd name="connsiteY49" fmla="*/ 4141694 h 6157009"/>
                  <a:gd name="connsiteX50" fmla="*/ 103439 w 293766"/>
                  <a:gd name="connsiteY50" fmla="*/ 4183070 h 6157009"/>
                  <a:gd name="connsiteX51" fmla="*/ 119989 w 293766"/>
                  <a:gd name="connsiteY51" fmla="*/ 4274096 h 6157009"/>
                  <a:gd name="connsiteX52" fmla="*/ 128264 w 293766"/>
                  <a:gd name="connsiteY52" fmla="*/ 4303059 h 6157009"/>
                  <a:gd name="connsiteX53" fmla="*/ 148952 w 293766"/>
                  <a:gd name="connsiteY53" fmla="*/ 4447873 h 6157009"/>
                  <a:gd name="connsiteX54" fmla="*/ 177915 w 293766"/>
                  <a:gd name="connsiteY54" fmla="*/ 4588550 h 6157009"/>
                  <a:gd name="connsiteX55" fmla="*/ 182052 w 293766"/>
                  <a:gd name="connsiteY55" fmla="*/ 4625788 h 6157009"/>
                  <a:gd name="connsiteX56" fmla="*/ 190328 w 293766"/>
                  <a:gd name="connsiteY56" fmla="*/ 4675439 h 6157009"/>
                  <a:gd name="connsiteX57" fmla="*/ 198603 w 293766"/>
                  <a:gd name="connsiteY57" fmla="*/ 4758190 h 6157009"/>
                  <a:gd name="connsiteX58" fmla="*/ 211015 w 293766"/>
                  <a:gd name="connsiteY58" fmla="*/ 4791291 h 6157009"/>
                  <a:gd name="connsiteX59" fmla="*/ 227566 w 293766"/>
                  <a:gd name="connsiteY59" fmla="*/ 4874042 h 6157009"/>
                  <a:gd name="connsiteX60" fmla="*/ 231703 w 293766"/>
                  <a:gd name="connsiteY60" fmla="*/ 4965068 h 6157009"/>
                  <a:gd name="connsiteX61" fmla="*/ 244116 w 293766"/>
                  <a:gd name="connsiteY61" fmla="*/ 4989893 h 6157009"/>
                  <a:gd name="connsiteX62" fmla="*/ 248253 w 293766"/>
                  <a:gd name="connsiteY62" fmla="*/ 5047819 h 6157009"/>
                  <a:gd name="connsiteX63" fmla="*/ 268941 w 293766"/>
                  <a:gd name="connsiteY63" fmla="*/ 5188496 h 6157009"/>
                  <a:gd name="connsiteX64" fmla="*/ 277216 w 293766"/>
                  <a:gd name="connsiteY64" fmla="*/ 5316760 h 6157009"/>
                  <a:gd name="connsiteX65" fmla="*/ 285491 w 293766"/>
                  <a:gd name="connsiteY65" fmla="*/ 5395374 h 6157009"/>
                  <a:gd name="connsiteX66" fmla="*/ 293766 w 293766"/>
                  <a:gd name="connsiteY66" fmla="*/ 5511226 h 6157009"/>
                  <a:gd name="connsiteX67" fmla="*/ 289629 w 293766"/>
                  <a:gd name="connsiteY67" fmla="*/ 5631215 h 6157009"/>
                  <a:gd name="connsiteX68" fmla="*/ 264804 w 293766"/>
                  <a:gd name="connsiteY68" fmla="*/ 5759479 h 6157009"/>
                  <a:gd name="connsiteX69" fmla="*/ 252391 w 293766"/>
                  <a:gd name="connsiteY69" fmla="*/ 5833955 h 6157009"/>
                  <a:gd name="connsiteX70" fmla="*/ 244116 w 293766"/>
                  <a:gd name="connsiteY70" fmla="*/ 5883606 h 6157009"/>
                  <a:gd name="connsiteX71" fmla="*/ 235841 w 293766"/>
                  <a:gd name="connsiteY71" fmla="*/ 5904293 h 6157009"/>
                  <a:gd name="connsiteX72" fmla="*/ 227566 w 293766"/>
                  <a:gd name="connsiteY72" fmla="*/ 5937394 h 6157009"/>
                  <a:gd name="connsiteX73" fmla="*/ 211015 w 293766"/>
                  <a:gd name="connsiteY73" fmla="*/ 5970494 h 6157009"/>
                  <a:gd name="connsiteX74" fmla="*/ 206878 w 293766"/>
                  <a:gd name="connsiteY74" fmla="*/ 5991182 h 6157009"/>
                  <a:gd name="connsiteX75" fmla="*/ 190328 w 293766"/>
                  <a:gd name="connsiteY75" fmla="*/ 5999457 h 6157009"/>
                  <a:gd name="connsiteX76" fmla="*/ 182052 w 293766"/>
                  <a:gd name="connsiteY76" fmla="*/ 6007732 h 6157009"/>
                  <a:gd name="connsiteX77" fmla="*/ 140677 w 293766"/>
                  <a:gd name="connsiteY77" fmla="*/ 6057383 h 6157009"/>
                  <a:gd name="connsiteX78" fmla="*/ 103439 w 293766"/>
                  <a:gd name="connsiteY78" fmla="*/ 6090483 h 6157009"/>
                  <a:gd name="connsiteX79" fmla="*/ 78614 w 293766"/>
                  <a:gd name="connsiteY79" fmla="*/ 6119446 h 6157009"/>
                  <a:gd name="connsiteX80" fmla="*/ 70338 w 293766"/>
                  <a:gd name="connsiteY80" fmla="*/ 6135997 h 6157009"/>
                  <a:gd name="connsiteX81" fmla="*/ 41376 w 293766"/>
                  <a:gd name="connsiteY81" fmla="*/ 6156684 h 6157009"/>
                  <a:gd name="connsiteX82" fmla="*/ 41376 w 293766"/>
                  <a:gd name="connsiteY82" fmla="*/ 6148409 h 615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293766" h="6157009">
                    <a:moveTo>
                      <a:pt x="66201" y="0"/>
                    </a:moveTo>
                    <a:cubicBezTo>
                      <a:pt x="68959" y="6896"/>
                      <a:pt x="72775" y="13458"/>
                      <a:pt x="74476" y="20688"/>
                    </a:cubicBezTo>
                    <a:cubicBezTo>
                      <a:pt x="83878" y="60646"/>
                      <a:pt x="87500" y="120205"/>
                      <a:pt x="91026" y="157227"/>
                    </a:cubicBezTo>
                    <a:cubicBezTo>
                      <a:pt x="88304" y="192619"/>
                      <a:pt x="86793" y="230046"/>
                      <a:pt x="78614" y="264804"/>
                    </a:cubicBezTo>
                    <a:cubicBezTo>
                      <a:pt x="77201" y="270808"/>
                      <a:pt x="73097" y="275837"/>
                      <a:pt x="70338" y="281354"/>
                    </a:cubicBezTo>
                    <a:cubicBezTo>
                      <a:pt x="68959" y="289629"/>
                      <a:pt x="68506" y="298113"/>
                      <a:pt x="66201" y="306179"/>
                    </a:cubicBezTo>
                    <a:cubicBezTo>
                      <a:pt x="62964" y="317510"/>
                      <a:pt x="57751" y="328183"/>
                      <a:pt x="53788" y="339280"/>
                    </a:cubicBezTo>
                    <a:cubicBezTo>
                      <a:pt x="50854" y="347494"/>
                      <a:pt x="48271" y="355830"/>
                      <a:pt x="45513" y="364105"/>
                    </a:cubicBezTo>
                    <a:cubicBezTo>
                      <a:pt x="44134" y="377897"/>
                      <a:pt x="43538" y="391790"/>
                      <a:pt x="41376" y="405481"/>
                    </a:cubicBezTo>
                    <a:cubicBezTo>
                      <a:pt x="39076" y="420048"/>
                      <a:pt x="28632" y="460590"/>
                      <a:pt x="24825" y="475819"/>
                    </a:cubicBezTo>
                    <a:cubicBezTo>
                      <a:pt x="6325" y="646944"/>
                      <a:pt x="16080" y="578179"/>
                      <a:pt x="0" y="682697"/>
                    </a:cubicBezTo>
                    <a:cubicBezTo>
                      <a:pt x="1379" y="768207"/>
                      <a:pt x="1120" y="853758"/>
                      <a:pt x="4137" y="939226"/>
                    </a:cubicBezTo>
                    <a:cubicBezTo>
                      <a:pt x="5260" y="971047"/>
                      <a:pt x="9971" y="1002642"/>
                      <a:pt x="12413" y="1034389"/>
                    </a:cubicBezTo>
                    <a:cubicBezTo>
                      <a:pt x="15488" y="1074362"/>
                      <a:pt x="16795" y="1114476"/>
                      <a:pt x="20688" y="1154378"/>
                    </a:cubicBezTo>
                    <a:cubicBezTo>
                      <a:pt x="22317" y="1171077"/>
                      <a:pt x="26746" y="1187398"/>
                      <a:pt x="28963" y="1204029"/>
                    </a:cubicBezTo>
                    <a:cubicBezTo>
                      <a:pt x="32264" y="1228788"/>
                      <a:pt x="32958" y="1253896"/>
                      <a:pt x="37238" y="1278505"/>
                    </a:cubicBezTo>
                    <a:cubicBezTo>
                      <a:pt x="38511" y="1285822"/>
                      <a:pt x="43599" y="1292017"/>
                      <a:pt x="45513" y="1299193"/>
                    </a:cubicBezTo>
                    <a:cubicBezTo>
                      <a:pt x="49137" y="1312783"/>
                      <a:pt x="51378" y="1326712"/>
                      <a:pt x="53788" y="1340569"/>
                    </a:cubicBezTo>
                    <a:cubicBezTo>
                      <a:pt x="56896" y="1358441"/>
                      <a:pt x="59813" y="1376357"/>
                      <a:pt x="62063" y="1394357"/>
                    </a:cubicBezTo>
                    <a:cubicBezTo>
                      <a:pt x="65331" y="1420503"/>
                      <a:pt x="65706" y="1447031"/>
                      <a:pt x="70338" y="1472970"/>
                    </a:cubicBezTo>
                    <a:cubicBezTo>
                      <a:pt x="72638" y="1485850"/>
                      <a:pt x="78613" y="1497795"/>
                      <a:pt x="82751" y="1510208"/>
                    </a:cubicBezTo>
                    <a:cubicBezTo>
                      <a:pt x="85509" y="1526758"/>
                      <a:pt x="87386" y="1543480"/>
                      <a:pt x="91026" y="1559859"/>
                    </a:cubicBezTo>
                    <a:cubicBezTo>
                      <a:pt x="92918" y="1568374"/>
                      <a:pt x="97590" y="1576131"/>
                      <a:pt x="99301" y="1584684"/>
                    </a:cubicBezTo>
                    <a:cubicBezTo>
                      <a:pt x="103126" y="1603810"/>
                      <a:pt x="104186" y="1623402"/>
                      <a:pt x="107576" y="1642610"/>
                    </a:cubicBezTo>
                    <a:cubicBezTo>
                      <a:pt x="112465" y="1670312"/>
                      <a:pt x="119095" y="1697685"/>
                      <a:pt x="124127" y="1725361"/>
                    </a:cubicBezTo>
                    <a:cubicBezTo>
                      <a:pt x="126885" y="1740532"/>
                      <a:pt x="130429" y="1755581"/>
                      <a:pt x="132402" y="1770874"/>
                    </a:cubicBezTo>
                    <a:cubicBezTo>
                      <a:pt x="135949" y="1798368"/>
                      <a:pt x="137239" y="1826118"/>
                      <a:pt x="140677" y="1853626"/>
                    </a:cubicBezTo>
                    <a:cubicBezTo>
                      <a:pt x="142758" y="1870275"/>
                      <a:pt x="146659" y="1886655"/>
                      <a:pt x="148952" y="1903276"/>
                    </a:cubicBezTo>
                    <a:cubicBezTo>
                      <a:pt x="152178" y="1926663"/>
                      <a:pt x="153888" y="1950244"/>
                      <a:pt x="157227" y="1973615"/>
                    </a:cubicBezTo>
                    <a:cubicBezTo>
                      <a:pt x="159408" y="1988880"/>
                      <a:pt x="163269" y="2003871"/>
                      <a:pt x="165502" y="2019128"/>
                    </a:cubicBezTo>
                    <a:cubicBezTo>
                      <a:pt x="183739" y="2143750"/>
                      <a:pt x="180736" y="2127461"/>
                      <a:pt x="190328" y="2242556"/>
                    </a:cubicBezTo>
                    <a:cubicBezTo>
                      <a:pt x="188949" y="2328065"/>
                      <a:pt x="190461" y="2413670"/>
                      <a:pt x="186190" y="2499084"/>
                    </a:cubicBezTo>
                    <a:cubicBezTo>
                      <a:pt x="181669" y="2589501"/>
                      <a:pt x="170118" y="2641546"/>
                      <a:pt x="161365" y="2722512"/>
                    </a:cubicBezTo>
                    <a:cubicBezTo>
                      <a:pt x="152413" y="2805322"/>
                      <a:pt x="146058" y="2898327"/>
                      <a:pt x="140677" y="2979041"/>
                    </a:cubicBezTo>
                    <a:cubicBezTo>
                      <a:pt x="137919" y="3020417"/>
                      <a:pt x="134734" y="3061766"/>
                      <a:pt x="132402" y="3103168"/>
                    </a:cubicBezTo>
                    <a:cubicBezTo>
                      <a:pt x="129218" y="3159692"/>
                      <a:pt x="128908" y="3216396"/>
                      <a:pt x="124127" y="3272807"/>
                    </a:cubicBezTo>
                    <a:cubicBezTo>
                      <a:pt x="122002" y="3297885"/>
                      <a:pt x="114997" y="3322330"/>
                      <a:pt x="111714" y="3347283"/>
                    </a:cubicBezTo>
                    <a:cubicBezTo>
                      <a:pt x="96036" y="3466439"/>
                      <a:pt x="112736" y="3392849"/>
                      <a:pt x="95164" y="3463135"/>
                    </a:cubicBezTo>
                    <a:cubicBezTo>
                      <a:pt x="92406" y="3490719"/>
                      <a:pt x="90436" y="3518393"/>
                      <a:pt x="86889" y="3545886"/>
                    </a:cubicBezTo>
                    <a:cubicBezTo>
                      <a:pt x="65375" y="3712623"/>
                      <a:pt x="89820" y="3479346"/>
                      <a:pt x="74476" y="3632775"/>
                    </a:cubicBezTo>
                    <a:cubicBezTo>
                      <a:pt x="77234" y="3642429"/>
                      <a:pt x="73770" y="3657248"/>
                      <a:pt x="82751" y="3661738"/>
                    </a:cubicBezTo>
                    <a:cubicBezTo>
                      <a:pt x="121459" y="3681092"/>
                      <a:pt x="103445" y="3620401"/>
                      <a:pt x="103439" y="3620362"/>
                    </a:cubicBezTo>
                    <a:cubicBezTo>
                      <a:pt x="85510" y="3621741"/>
                      <a:pt x="64613" y="3614525"/>
                      <a:pt x="49651" y="3624500"/>
                    </a:cubicBezTo>
                    <a:cubicBezTo>
                      <a:pt x="26656" y="3639830"/>
                      <a:pt x="59867" y="3657515"/>
                      <a:pt x="66201" y="3661738"/>
                    </a:cubicBezTo>
                    <a:cubicBezTo>
                      <a:pt x="75855" y="3660359"/>
                      <a:pt x="85412" y="3657600"/>
                      <a:pt x="95164" y="3657600"/>
                    </a:cubicBezTo>
                    <a:cubicBezTo>
                      <a:pt x="100850" y="3657600"/>
                      <a:pt x="82315" y="3657421"/>
                      <a:pt x="78614" y="3661738"/>
                    </a:cubicBezTo>
                    <a:cubicBezTo>
                      <a:pt x="72937" y="3668361"/>
                      <a:pt x="73097" y="3678288"/>
                      <a:pt x="70338" y="3686563"/>
                    </a:cubicBezTo>
                    <a:cubicBezTo>
                      <a:pt x="60557" y="3833292"/>
                      <a:pt x="62439" y="3775323"/>
                      <a:pt x="74476" y="4034118"/>
                    </a:cubicBezTo>
                    <a:cubicBezTo>
                      <a:pt x="75573" y="4057700"/>
                      <a:pt x="78293" y="4081273"/>
                      <a:pt x="82751" y="4104456"/>
                    </a:cubicBezTo>
                    <a:cubicBezTo>
                      <a:pt x="85222" y="4117305"/>
                      <a:pt x="91834" y="4129041"/>
                      <a:pt x="95164" y="4141694"/>
                    </a:cubicBezTo>
                    <a:cubicBezTo>
                      <a:pt x="98743" y="4155296"/>
                      <a:pt x="100923" y="4169232"/>
                      <a:pt x="103439" y="4183070"/>
                    </a:cubicBezTo>
                    <a:cubicBezTo>
                      <a:pt x="109983" y="4219065"/>
                      <a:pt x="111812" y="4239345"/>
                      <a:pt x="119989" y="4274096"/>
                    </a:cubicBezTo>
                    <a:cubicBezTo>
                      <a:pt x="122289" y="4283870"/>
                      <a:pt x="125506" y="4293405"/>
                      <a:pt x="128264" y="4303059"/>
                    </a:cubicBezTo>
                    <a:cubicBezTo>
                      <a:pt x="135745" y="4407780"/>
                      <a:pt x="126888" y="4315488"/>
                      <a:pt x="148952" y="4447873"/>
                    </a:cubicBezTo>
                    <a:cubicBezTo>
                      <a:pt x="167869" y="4561378"/>
                      <a:pt x="155859" y="4515033"/>
                      <a:pt x="177915" y="4588550"/>
                    </a:cubicBezTo>
                    <a:cubicBezTo>
                      <a:pt x="179294" y="4600963"/>
                      <a:pt x="180286" y="4613424"/>
                      <a:pt x="182052" y="4625788"/>
                    </a:cubicBezTo>
                    <a:cubicBezTo>
                      <a:pt x="184425" y="4642398"/>
                      <a:pt x="188247" y="4658790"/>
                      <a:pt x="190328" y="4675439"/>
                    </a:cubicBezTo>
                    <a:cubicBezTo>
                      <a:pt x="193767" y="4702946"/>
                      <a:pt x="193730" y="4730900"/>
                      <a:pt x="198603" y="4758190"/>
                    </a:cubicBezTo>
                    <a:cubicBezTo>
                      <a:pt x="200674" y="4769790"/>
                      <a:pt x="207500" y="4780044"/>
                      <a:pt x="211015" y="4791291"/>
                    </a:cubicBezTo>
                    <a:cubicBezTo>
                      <a:pt x="219832" y="4819507"/>
                      <a:pt x="222624" y="4844394"/>
                      <a:pt x="227566" y="4874042"/>
                    </a:cubicBezTo>
                    <a:cubicBezTo>
                      <a:pt x="228945" y="4904384"/>
                      <a:pt x="227408" y="4935000"/>
                      <a:pt x="231703" y="4965068"/>
                    </a:cubicBezTo>
                    <a:cubicBezTo>
                      <a:pt x="233011" y="4974227"/>
                      <a:pt x="242302" y="4980821"/>
                      <a:pt x="244116" y="4989893"/>
                    </a:cubicBezTo>
                    <a:cubicBezTo>
                      <a:pt x="247912" y="5008875"/>
                      <a:pt x="245852" y="5028611"/>
                      <a:pt x="248253" y="5047819"/>
                    </a:cubicBezTo>
                    <a:cubicBezTo>
                      <a:pt x="254132" y="5094850"/>
                      <a:pt x="268941" y="5188496"/>
                      <a:pt x="268941" y="5188496"/>
                    </a:cubicBezTo>
                    <a:cubicBezTo>
                      <a:pt x="271699" y="5231251"/>
                      <a:pt x="273799" y="5274053"/>
                      <a:pt x="277216" y="5316760"/>
                    </a:cubicBezTo>
                    <a:cubicBezTo>
                      <a:pt x="279317" y="5343026"/>
                      <a:pt x="283257" y="5369119"/>
                      <a:pt x="285491" y="5395374"/>
                    </a:cubicBezTo>
                    <a:cubicBezTo>
                      <a:pt x="288774" y="5433950"/>
                      <a:pt x="291008" y="5472609"/>
                      <a:pt x="293766" y="5511226"/>
                    </a:cubicBezTo>
                    <a:cubicBezTo>
                      <a:pt x="292387" y="5551222"/>
                      <a:pt x="293459" y="5591379"/>
                      <a:pt x="289629" y="5631215"/>
                    </a:cubicBezTo>
                    <a:cubicBezTo>
                      <a:pt x="284571" y="5683818"/>
                      <a:pt x="276140" y="5714134"/>
                      <a:pt x="264804" y="5759479"/>
                    </a:cubicBezTo>
                    <a:cubicBezTo>
                      <a:pt x="255975" y="5856585"/>
                      <a:pt x="267343" y="5762929"/>
                      <a:pt x="252391" y="5833955"/>
                    </a:cubicBezTo>
                    <a:cubicBezTo>
                      <a:pt x="248934" y="5850374"/>
                      <a:pt x="247959" y="5867273"/>
                      <a:pt x="244116" y="5883606"/>
                    </a:cubicBezTo>
                    <a:cubicBezTo>
                      <a:pt x="242415" y="5890835"/>
                      <a:pt x="238025" y="5897195"/>
                      <a:pt x="235841" y="5904293"/>
                    </a:cubicBezTo>
                    <a:cubicBezTo>
                      <a:pt x="232496" y="5915163"/>
                      <a:pt x="231559" y="5926745"/>
                      <a:pt x="227566" y="5937394"/>
                    </a:cubicBezTo>
                    <a:cubicBezTo>
                      <a:pt x="223235" y="5948944"/>
                      <a:pt x="211015" y="5970494"/>
                      <a:pt x="211015" y="5970494"/>
                    </a:cubicBezTo>
                    <a:cubicBezTo>
                      <a:pt x="209636" y="5977390"/>
                      <a:pt x="210965" y="5985459"/>
                      <a:pt x="206878" y="5991182"/>
                    </a:cubicBezTo>
                    <a:cubicBezTo>
                      <a:pt x="203293" y="5996201"/>
                      <a:pt x="195460" y="5996036"/>
                      <a:pt x="190328" y="5999457"/>
                    </a:cubicBezTo>
                    <a:cubicBezTo>
                      <a:pt x="187082" y="6001621"/>
                      <a:pt x="184811" y="6004974"/>
                      <a:pt x="182052" y="6007732"/>
                    </a:cubicBezTo>
                    <a:cubicBezTo>
                      <a:pt x="166799" y="6038239"/>
                      <a:pt x="178139" y="6019921"/>
                      <a:pt x="140677" y="6057383"/>
                    </a:cubicBezTo>
                    <a:cubicBezTo>
                      <a:pt x="112336" y="6085724"/>
                      <a:pt x="125589" y="6075717"/>
                      <a:pt x="103439" y="6090483"/>
                    </a:cubicBezTo>
                    <a:cubicBezTo>
                      <a:pt x="82473" y="6132417"/>
                      <a:pt x="110839" y="6081851"/>
                      <a:pt x="78614" y="6119446"/>
                    </a:cubicBezTo>
                    <a:cubicBezTo>
                      <a:pt x="74600" y="6124129"/>
                      <a:pt x="74039" y="6131062"/>
                      <a:pt x="70338" y="6135997"/>
                    </a:cubicBezTo>
                    <a:cubicBezTo>
                      <a:pt x="68809" y="6138036"/>
                      <a:pt x="51069" y="6159916"/>
                      <a:pt x="41376" y="6156684"/>
                    </a:cubicBezTo>
                    <a:cubicBezTo>
                      <a:pt x="38759" y="6155812"/>
                      <a:pt x="41376" y="6151167"/>
                      <a:pt x="41376" y="6148409"/>
                    </a:cubicBezTo>
                  </a:path>
                </a:pathLst>
              </a:custGeom>
              <a:noFill/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3" name="Ellipse 601"/>
              <p:cNvSpPr>
                <a:spLocks noChangeAspect="1"/>
              </p:cNvSpPr>
              <p:nvPr/>
            </p:nvSpPr>
            <p:spPr>
              <a:xfrm>
                <a:off x="7826001" y="550148"/>
                <a:ext cx="82294" cy="82294"/>
              </a:xfrm>
              <a:prstGeom prst="ellipse">
                <a:avLst/>
              </a:prstGeom>
              <a:solidFill>
                <a:srgbClr val="0000FF"/>
              </a:solidFill>
              <a:ln w="25400" cap="flat" cmpd="sng" algn="ctr">
                <a:solidFill>
                  <a:srgbClr val="0000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4" name="Ellipse 602"/>
              <p:cNvSpPr>
                <a:spLocks noChangeAspect="1"/>
              </p:cNvSpPr>
              <p:nvPr/>
            </p:nvSpPr>
            <p:spPr>
              <a:xfrm>
                <a:off x="7740352" y="1230159"/>
                <a:ext cx="82294" cy="82294"/>
              </a:xfrm>
              <a:prstGeom prst="ellipse">
                <a:avLst/>
              </a:prstGeom>
              <a:solidFill>
                <a:srgbClr val="00B050"/>
              </a:solidFill>
              <a:ln w="25400" cap="flat" cmpd="sng" algn="ctr">
                <a:solidFill>
                  <a:srgbClr val="00B05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5" name="Ellipse 603"/>
              <p:cNvSpPr/>
              <p:nvPr/>
            </p:nvSpPr>
            <p:spPr>
              <a:xfrm>
                <a:off x="7753764" y="84855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6" name="Ellipse 604"/>
              <p:cNvSpPr/>
              <p:nvPr/>
            </p:nvSpPr>
            <p:spPr>
              <a:xfrm>
                <a:off x="7753764" y="100217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7" name="Ellipse 605"/>
              <p:cNvSpPr/>
              <p:nvPr/>
            </p:nvSpPr>
            <p:spPr>
              <a:xfrm>
                <a:off x="7753764" y="108629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8" name="Ellipse 606"/>
              <p:cNvSpPr/>
              <p:nvPr/>
            </p:nvSpPr>
            <p:spPr>
              <a:xfrm>
                <a:off x="7753764" y="142462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9" name="Ellipse 607"/>
              <p:cNvSpPr/>
              <p:nvPr/>
            </p:nvSpPr>
            <p:spPr>
              <a:xfrm>
                <a:off x="7792169" y="150143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0" name="Ellipse 608"/>
              <p:cNvSpPr/>
              <p:nvPr/>
            </p:nvSpPr>
            <p:spPr>
              <a:xfrm>
                <a:off x="7792169" y="157824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1" name="Ellipse 609"/>
              <p:cNvSpPr/>
              <p:nvPr/>
            </p:nvSpPr>
            <p:spPr>
              <a:xfrm>
                <a:off x="7792169" y="166237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2" name="Ellipse 610"/>
              <p:cNvSpPr/>
              <p:nvPr/>
            </p:nvSpPr>
            <p:spPr>
              <a:xfrm>
                <a:off x="7830574" y="173918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3" name="Ellipse 611"/>
              <p:cNvSpPr/>
              <p:nvPr/>
            </p:nvSpPr>
            <p:spPr>
              <a:xfrm>
                <a:off x="7830574" y="180867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4" name="Ellipse 612"/>
              <p:cNvSpPr/>
              <p:nvPr/>
            </p:nvSpPr>
            <p:spPr>
              <a:xfrm>
                <a:off x="7830574" y="189280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5" name="Ellipse 613"/>
              <p:cNvSpPr/>
              <p:nvPr/>
            </p:nvSpPr>
            <p:spPr>
              <a:xfrm>
                <a:off x="7868979" y="196961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6" name="Ellipse 614"/>
              <p:cNvSpPr/>
              <p:nvPr/>
            </p:nvSpPr>
            <p:spPr>
              <a:xfrm>
                <a:off x="7868979" y="204642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7" name="Ellipse 615"/>
              <p:cNvSpPr/>
              <p:nvPr/>
            </p:nvSpPr>
            <p:spPr>
              <a:xfrm>
                <a:off x="7868979" y="208482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8" name="Ellipse 616"/>
              <p:cNvSpPr/>
              <p:nvPr/>
            </p:nvSpPr>
            <p:spPr>
              <a:xfrm>
                <a:off x="7907384" y="211591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9" name="Ellipse 617"/>
              <p:cNvSpPr/>
              <p:nvPr/>
            </p:nvSpPr>
            <p:spPr>
              <a:xfrm>
                <a:off x="7868979" y="215432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0" name="Ellipse 618"/>
              <p:cNvSpPr/>
              <p:nvPr/>
            </p:nvSpPr>
            <p:spPr>
              <a:xfrm>
                <a:off x="7907384" y="219272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1" name="Ellipse 619"/>
              <p:cNvSpPr/>
              <p:nvPr/>
            </p:nvSpPr>
            <p:spPr>
              <a:xfrm>
                <a:off x="7945789" y="261518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2" name="Ellipse 620"/>
              <p:cNvSpPr/>
              <p:nvPr/>
            </p:nvSpPr>
            <p:spPr>
              <a:xfrm>
                <a:off x="7945789" y="265358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3" name="Ellipse 621"/>
              <p:cNvSpPr/>
              <p:nvPr/>
            </p:nvSpPr>
            <p:spPr>
              <a:xfrm>
                <a:off x="7945789" y="269930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4" name="Abgerundetes Rechteck 622"/>
              <p:cNvSpPr/>
              <p:nvPr/>
            </p:nvSpPr>
            <p:spPr>
              <a:xfrm rot="215964">
                <a:off x="7819500" y="3891384"/>
                <a:ext cx="76810" cy="192025"/>
              </a:xfrm>
              <a:prstGeom prst="roundRect">
                <a:avLst/>
              </a:prstGeom>
              <a:solidFill>
                <a:srgbClr val="FFFFFF">
                  <a:alpha val="83922"/>
                </a:srgbClr>
              </a:solidFill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5" name="Freihandform 195"/>
              <p:cNvSpPr/>
              <p:nvPr/>
            </p:nvSpPr>
            <p:spPr>
              <a:xfrm>
                <a:off x="8357697" y="332656"/>
                <a:ext cx="293766" cy="6157009"/>
              </a:xfrm>
              <a:custGeom>
                <a:avLst/>
                <a:gdLst>
                  <a:gd name="connsiteX0" fmla="*/ 66201 w 293766"/>
                  <a:gd name="connsiteY0" fmla="*/ 0 h 6157009"/>
                  <a:gd name="connsiteX1" fmla="*/ 74476 w 293766"/>
                  <a:gd name="connsiteY1" fmla="*/ 20688 h 6157009"/>
                  <a:gd name="connsiteX2" fmla="*/ 91026 w 293766"/>
                  <a:gd name="connsiteY2" fmla="*/ 157227 h 6157009"/>
                  <a:gd name="connsiteX3" fmla="*/ 78614 w 293766"/>
                  <a:gd name="connsiteY3" fmla="*/ 264804 h 6157009"/>
                  <a:gd name="connsiteX4" fmla="*/ 70338 w 293766"/>
                  <a:gd name="connsiteY4" fmla="*/ 281354 h 6157009"/>
                  <a:gd name="connsiteX5" fmla="*/ 66201 w 293766"/>
                  <a:gd name="connsiteY5" fmla="*/ 306179 h 6157009"/>
                  <a:gd name="connsiteX6" fmla="*/ 53788 w 293766"/>
                  <a:gd name="connsiteY6" fmla="*/ 339280 h 6157009"/>
                  <a:gd name="connsiteX7" fmla="*/ 45513 w 293766"/>
                  <a:gd name="connsiteY7" fmla="*/ 364105 h 6157009"/>
                  <a:gd name="connsiteX8" fmla="*/ 41376 w 293766"/>
                  <a:gd name="connsiteY8" fmla="*/ 405481 h 6157009"/>
                  <a:gd name="connsiteX9" fmla="*/ 24825 w 293766"/>
                  <a:gd name="connsiteY9" fmla="*/ 475819 h 6157009"/>
                  <a:gd name="connsiteX10" fmla="*/ 0 w 293766"/>
                  <a:gd name="connsiteY10" fmla="*/ 682697 h 6157009"/>
                  <a:gd name="connsiteX11" fmla="*/ 4137 w 293766"/>
                  <a:gd name="connsiteY11" fmla="*/ 939226 h 6157009"/>
                  <a:gd name="connsiteX12" fmla="*/ 12413 w 293766"/>
                  <a:gd name="connsiteY12" fmla="*/ 1034389 h 6157009"/>
                  <a:gd name="connsiteX13" fmla="*/ 20688 w 293766"/>
                  <a:gd name="connsiteY13" fmla="*/ 1154378 h 6157009"/>
                  <a:gd name="connsiteX14" fmla="*/ 28963 w 293766"/>
                  <a:gd name="connsiteY14" fmla="*/ 1204029 h 6157009"/>
                  <a:gd name="connsiteX15" fmla="*/ 37238 w 293766"/>
                  <a:gd name="connsiteY15" fmla="*/ 1278505 h 6157009"/>
                  <a:gd name="connsiteX16" fmla="*/ 45513 w 293766"/>
                  <a:gd name="connsiteY16" fmla="*/ 1299193 h 6157009"/>
                  <a:gd name="connsiteX17" fmla="*/ 53788 w 293766"/>
                  <a:gd name="connsiteY17" fmla="*/ 1340569 h 6157009"/>
                  <a:gd name="connsiteX18" fmla="*/ 62063 w 293766"/>
                  <a:gd name="connsiteY18" fmla="*/ 1394357 h 6157009"/>
                  <a:gd name="connsiteX19" fmla="*/ 70338 w 293766"/>
                  <a:gd name="connsiteY19" fmla="*/ 1472970 h 6157009"/>
                  <a:gd name="connsiteX20" fmla="*/ 82751 w 293766"/>
                  <a:gd name="connsiteY20" fmla="*/ 1510208 h 6157009"/>
                  <a:gd name="connsiteX21" fmla="*/ 91026 w 293766"/>
                  <a:gd name="connsiteY21" fmla="*/ 1559859 h 6157009"/>
                  <a:gd name="connsiteX22" fmla="*/ 99301 w 293766"/>
                  <a:gd name="connsiteY22" fmla="*/ 1584684 h 6157009"/>
                  <a:gd name="connsiteX23" fmla="*/ 107576 w 293766"/>
                  <a:gd name="connsiteY23" fmla="*/ 1642610 h 6157009"/>
                  <a:gd name="connsiteX24" fmla="*/ 124127 w 293766"/>
                  <a:gd name="connsiteY24" fmla="*/ 1725361 h 6157009"/>
                  <a:gd name="connsiteX25" fmla="*/ 132402 w 293766"/>
                  <a:gd name="connsiteY25" fmla="*/ 1770874 h 6157009"/>
                  <a:gd name="connsiteX26" fmla="*/ 140677 w 293766"/>
                  <a:gd name="connsiteY26" fmla="*/ 1853626 h 6157009"/>
                  <a:gd name="connsiteX27" fmla="*/ 148952 w 293766"/>
                  <a:gd name="connsiteY27" fmla="*/ 1903276 h 6157009"/>
                  <a:gd name="connsiteX28" fmla="*/ 157227 w 293766"/>
                  <a:gd name="connsiteY28" fmla="*/ 1973615 h 6157009"/>
                  <a:gd name="connsiteX29" fmla="*/ 165502 w 293766"/>
                  <a:gd name="connsiteY29" fmla="*/ 2019128 h 6157009"/>
                  <a:gd name="connsiteX30" fmla="*/ 190328 w 293766"/>
                  <a:gd name="connsiteY30" fmla="*/ 2242556 h 6157009"/>
                  <a:gd name="connsiteX31" fmla="*/ 186190 w 293766"/>
                  <a:gd name="connsiteY31" fmla="*/ 2499084 h 6157009"/>
                  <a:gd name="connsiteX32" fmla="*/ 161365 w 293766"/>
                  <a:gd name="connsiteY32" fmla="*/ 2722512 h 6157009"/>
                  <a:gd name="connsiteX33" fmla="*/ 140677 w 293766"/>
                  <a:gd name="connsiteY33" fmla="*/ 2979041 h 6157009"/>
                  <a:gd name="connsiteX34" fmla="*/ 132402 w 293766"/>
                  <a:gd name="connsiteY34" fmla="*/ 3103168 h 6157009"/>
                  <a:gd name="connsiteX35" fmla="*/ 124127 w 293766"/>
                  <a:gd name="connsiteY35" fmla="*/ 3272807 h 6157009"/>
                  <a:gd name="connsiteX36" fmla="*/ 111714 w 293766"/>
                  <a:gd name="connsiteY36" fmla="*/ 3347283 h 6157009"/>
                  <a:gd name="connsiteX37" fmla="*/ 95164 w 293766"/>
                  <a:gd name="connsiteY37" fmla="*/ 3463135 h 6157009"/>
                  <a:gd name="connsiteX38" fmla="*/ 86889 w 293766"/>
                  <a:gd name="connsiteY38" fmla="*/ 3545886 h 6157009"/>
                  <a:gd name="connsiteX39" fmla="*/ 74476 w 293766"/>
                  <a:gd name="connsiteY39" fmla="*/ 3632775 h 6157009"/>
                  <a:gd name="connsiteX40" fmla="*/ 82751 w 293766"/>
                  <a:gd name="connsiteY40" fmla="*/ 3661738 h 6157009"/>
                  <a:gd name="connsiteX41" fmla="*/ 103439 w 293766"/>
                  <a:gd name="connsiteY41" fmla="*/ 3620362 h 6157009"/>
                  <a:gd name="connsiteX42" fmla="*/ 49651 w 293766"/>
                  <a:gd name="connsiteY42" fmla="*/ 3624500 h 6157009"/>
                  <a:gd name="connsiteX43" fmla="*/ 66201 w 293766"/>
                  <a:gd name="connsiteY43" fmla="*/ 3661738 h 6157009"/>
                  <a:gd name="connsiteX44" fmla="*/ 95164 w 293766"/>
                  <a:gd name="connsiteY44" fmla="*/ 3657600 h 6157009"/>
                  <a:gd name="connsiteX45" fmla="*/ 78614 w 293766"/>
                  <a:gd name="connsiteY45" fmla="*/ 3661738 h 6157009"/>
                  <a:gd name="connsiteX46" fmla="*/ 70338 w 293766"/>
                  <a:gd name="connsiteY46" fmla="*/ 3686563 h 6157009"/>
                  <a:gd name="connsiteX47" fmla="*/ 74476 w 293766"/>
                  <a:gd name="connsiteY47" fmla="*/ 4034118 h 6157009"/>
                  <a:gd name="connsiteX48" fmla="*/ 82751 w 293766"/>
                  <a:gd name="connsiteY48" fmla="*/ 4104456 h 6157009"/>
                  <a:gd name="connsiteX49" fmla="*/ 95164 w 293766"/>
                  <a:gd name="connsiteY49" fmla="*/ 4141694 h 6157009"/>
                  <a:gd name="connsiteX50" fmla="*/ 103439 w 293766"/>
                  <a:gd name="connsiteY50" fmla="*/ 4183070 h 6157009"/>
                  <a:gd name="connsiteX51" fmla="*/ 119989 w 293766"/>
                  <a:gd name="connsiteY51" fmla="*/ 4274096 h 6157009"/>
                  <a:gd name="connsiteX52" fmla="*/ 128264 w 293766"/>
                  <a:gd name="connsiteY52" fmla="*/ 4303059 h 6157009"/>
                  <a:gd name="connsiteX53" fmla="*/ 148952 w 293766"/>
                  <a:gd name="connsiteY53" fmla="*/ 4447873 h 6157009"/>
                  <a:gd name="connsiteX54" fmla="*/ 177915 w 293766"/>
                  <a:gd name="connsiteY54" fmla="*/ 4588550 h 6157009"/>
                  <a:gd name="connsiteX55" fmla="*/ 182052 w 293766"/>
                  <a:gd name="connsiteY55" fmla="*/ 4625788 h 6157009"/>
                  <a:gd name="connsiteX56" fmla="*/ 190328 w 293766"/>
                  <a:gd name="connsiteY56" fmla="*/ 4675439 h 6157009"/>
                  <a:gd name="connsiteX57" fmla="*/ 198603 w 293766"/>
                  <a:gd name="connsiteY57" fmla="*/ 4758190 h 6157009"/>
                  <a:gd name="connsiteX58" fmla="*/ 211015 w 293766"/>
                  <a:gd name="connsiteY58" fmla="*/ 4791291 h 6157009"/>
                  <a:gd name="connsiteX59" fmla="*/ 227566 w 293766"/>
                  <a:gd name="connsiteY59" fmla="*/ 4874042 h 6157009"/>
                  <a:gd name="connsiteX60" fmla="*/ 231703 w 293766"/>
                  <a:gd name="connsiteY60" fmla="*/ 4965068 h 6157009"/>
                  <a:gd name="connsiteX61" fmla="*/ 244116 w 293766"/>
                  <a:gd name="connsiteY61" fmla="*/ 4989893 h 6157009"/>
                  <a:gd name="connsiteX62" fmla="*/ 248253 w 293766"/>
                  <a:gd name="connsiteY62" fmla="*/ 5047819 h 6157009"/>
                  <a:gd name="connsiteX63" fmla="*/ 268941 w 293766"/>
                  <a:gd name="connsiteY63" fmla="*/ 5188496 h 6157009"/>
                  <a:gd name="connsiteX64" fmla="*/ 277216 w 293766"/>
                  <a:gd name="connsiteY64" fmla="*/ 5316760 h 6157009"/>
                  <a:gd name="connsiteX65" fmla="*/ 285491 w 293766"/>
                  <a:gd name="connsiteY65" fmla="*/ 5395374 h 6157009"/>
                  <a:gd name="connsiteX66" fmla="*/ 293766 w 293766"/>
                  <a:gd name="connsiteY66" fmla="*/ 5511226 h 6157009"/>
                  <a:gd name="connsiteX67" fmla="*/ 289629 w 293766"/>
                  <a:gd name="connsiteY67" fmla="*/ 5631215 h 6157009"/>
                  <a:gd name="connsiteX68" fmla="*/ 264804 w 293766"/>
                  <a:gd name="connsiteY68" fmla="*/ 5759479 h 6157009"/>
                  <a:gd name="connsiteX69" fmla="*/ 252391 w 293766"/>
                  <a:gd name="connsiteY69" fmla="*/ 5833955 h 6157009"/>
                  <a:gd name="connsiteX70" fmla="*/ 244116 w 293766"/>
                  <a:gd name="connsiteY70" fmla="*/ 5883606 h 6157009"/>
                  <a:gd name="connsiteX71" fmla="*/ 235841 w 293766"/>
                  <a:gd name="connsiteY71" fmla="*/ 5904293 h 6157009"/>
                  <a:gd name="connsiteX72" fmla="*/ 227566 w 293766"/>
                  <a:gd name="connsiteY72" fmla="*/ 5937394 h 6157009"/>
                  <a:gd name="connsiteX73" fmla="*/ 211015 w 293766"/>
                  <a:gd name="connsiteY73" fmla="*/ 5970494 h 6157009"/>
                  <a:gd name="connsiteX74" fmla="*/ 206878 w 293766"/>
                  <a:gd name="connsiteY74" fmla="*/ 5991182 h 6157009"/>
                  <a:gd name="connsiteX75" fmla="*/ 190328 w 293766"/>
                  <a:gd name="connsiteY75" fmla="*/ 5999457 h 6157009"/>
                  <a:gd name="connsiteX76" fmla="*/ 182052 w 293766"/>
                  <a:gd name="connsiteY76" fmla="*/ 6007732 h 6157009"/>
                  <a:gd name="connsiteX77" fmla="*/ 140677 w 293766"/>
                  <a:gd name="connsiteY77" fmla="*/ 6057383 h 6157009"/>
                  <a:gd name="connsiteX78" fmla="*/ 103439 w 293766"/>
                  <a:gd name="connsiteY78" fmla="*/ 6090483 h 6157009"/>
                  <a:gd name="connsiteX79" fmla="*/ 78614 w 293766"/>
                  <a:gd name="connsiteY79" fmla="*/ 6119446 h 6157009"/>
                  <a:gd name="connsiteX80" fmla="*/ 70338 w 293766"/>
                  <a:gd name="connsiteY80" fmla="*/ 6135997 h 6157009"/>
                  <a:gd name="connsiteX81" fmla="*/ 41376 w 293766"/>
                  <a:gd name="connsiteY81" fmla="*/ 6156684 h 6157009"/>
                  <a:gd name="connsiteX82" fmla="*/ 41376 w 293766"/>
                  <a:gd name="connsiteY82" fmla="*/ 6148409 h 615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293766" h="6157009">
                    <a:moveTo>
                      <a:pt x="66201" y="0"/>
                    </a:moveTo>
                    <a:cubicBezTo>
                      <a:pt x="68959" y="6896"/>
                      <a:pt x="72775" y="13458"/>
                      <a:pt x="74476" y="20688"/>
                    </a:cubicBezTo>
                    <a:cubicBezTo>
                      <a:pt x="83878" y="60646"/>
                      <a:pt x="87500" y="120205"/>
                      <a:pt x="91026" y="157227"/>
                    </a:cubicBezTo>
                    <a:cubicBezTo>
                      <a:pt x="88304" y="192619"/>
                      <a:pt x="86793" y="230046"/>
                      <a:pt x="78614" y="264804"/>
                    </a:cubicBezTo>
                    <a:cubicBezTo>
                      <a:pt x="77201" y="270808"/>
                      <a:pt x="73097" y="275837"/>
                      <a:pt x="70338" y="281354"/>
                    </a:cubicBezTo>
                    <a:cubicBezTo>
                      <a:pt x="68959" y="289629"/>
                      <a:pt x="68506" y="298113"/>
                      <a:pt x="66201" y="306179"/>
                    </a:cubicBezTo>
                    <a:cubicBezTo>
                      <a:pt x="62964" y="317510"/>
                      <a:pt x="57751" y="328183"/>
                      <a:pt x="53788" y="339280"/>
                    </a:cubicBezTo>
                    <a:cubicBezTo>
                      <a:pt x="50854" y="347494"/>
                      <a:pt x="48271" y="355830"/>
                      <a:pt x="45513" y="364105"/>
                    </a:cubicBezTo>
                    <a:cubicBezTo>
                      <a:pt x="44134" y="377897"/>
                      <a:pt x="43538" y="391790"/>
                      <a:pt x="41376" y="405481"/>
                    </a:cubicBezTo>
                    <a:cubicBezTo>
                      <a:pt x="39076" y="420048"/>
                      <a:pt x="28632" y="460590"/>
                      <a:pt x="24825" y="475819"/>
                    </a:cubicBezTo>
                    <a:cubicBezTo>
                      <a:pt x="6325" y="646944"/>
                      <a:pt x="16080" y="578179"/>
                      <a:pt x="0" y="682697"/>
                    </a:cubicBezTo>
                    <a:cubicBezTo>
                      <a:pt x="1379" y="768207"/>
                      <a:pt x="1120" y="853758"/>
                      <a:pt x="4137" y="939226"/>
                    </a:cubicBezTo>
                    <a:cubicBezTo>
                      <a:pt x="5260" y="971047"/>
                      <a:pt x="9971" y="1002642"/>
                      <a:pt x="12413" y="1034389"/>
                    </a:cubicBezTo>
                    <a:cubicBezTo>
                      <a:pt x="15488" y="1074362"/>
                      <a:pt x="16795" y="1114476"/>
                      <a:pt x="20688" y="1154378"/>
                    </a:cubicBezTo>
                    <a:cubicBezTo>
                      <a:pt x="22317" y="1171077"/>
                      <a:pt x="26746" y="1187398"/>
                      <a:pt x="28963" y="1204029"/>
                    </a:cubicBezTo>
                    <a:cubicBezTo>
                      <a:pt x="32264" y="1228788"/>
                      <a:pt x="32958" y="1253896"/>
                      <a:pt x="37238" y="1278505"/>
                    </a:cubicBezTo>
                    <a:cubicBezTo>
                      <a:pt x="38511" y="1285822"/>
                      <a:pt x="43599" y="1292017"/>
                      <a:pt x="45513" y="1299193"/>
                    </a:cubicBezTo>
                    <a:cubicBezTo>
                      <a:pt x="49137" y="1312783"/>
                      <a:pt x="51378" y="1326712"/>
                      <a:pt x="53788" y="1340569"/>
                    </a:cubicBezTo>
                    <a:cubicBezTo>
                      <a:pt x="56896" y="1358441"/>
                      <a:pt x="59813" y="1376357"/>
                      <a:pt x="62063" y="1394357"/>
                    </a:cubicBezTo>
                    <a:cubicBezTo>
                      <a:pt x="65331" y="1420503"/>
                      <a:pt x="65706" y="1447031"/>
                      <a:pt x="70338" y="1472970"/>
                    </a:cubicBezTo>
                    <a:cubicBezTo>
                      <a:pt x="72638" y="1485850"/>
                      <a:pt x="78613" y="1497795"/>
                      <a:pt x="82751" y="1510208"/>
                    </a:cubicBezTo>
                    <a:cubicBezTo>
                      <a:pt x="85509" y="1526758"/>
                      <a:pt x="87386" y="1543480"/>
                      <a:pt x="91026" y="1559859"/>
                    </a:cubicBezTo>
                    <a:cubicBezTo>
                      <a:pt x="92918" y="1568374"/>
                      <a:pt x="97590" y="1576131"/>
                      <a:pt x="99301" y="1584684"/>
                    </a:cubicBezTo>
                    <a:cubicBezTo>
                      <a:pt x="103126" y="1603810"/>
                      <a:pt x="104186" y="1623402"/>
                      <a:pt x="107576" y="1642610"/>
                    </a:cubicBezTo>
                    <a:cubicBezTo>
                      <a:pt x="112465" y="1670312"/>
                      <a:pt x="119095" y="1697685"/>
                      <a:pt x="124127" y="1725361"/>
                    </a:cubicBezTo>
                    <a:cubicBezTo>
                      <a:pt x="126885" y="1740532"/>
                      <a:pt x="130429" y="1755581"/>
                      <a:pt x="132402" y="1770874"/>
                    </a:cubicBezTo>
                    <a:cubicBezTo>
                      <a:pt x="135949" y="1798368"/>
                      <a:pt x="137239" y="1826118"/>
                      <a:pt x="140677" y="1853626"/>
                    </a:cubicBezTo>
                    <a:cubicBezTo>
                      <a:pt x="142758" y="1870275"/>
                      <a:pt x="146659" y="1886655"/>
                      <a:pt x="148952" y="1903276"/>
                    </a:cubicBezTo>
                    <a:cubicBezTo>
                      <a:pt x="152178" y="1926663"/>
                      <a:pt x="153888" y="1950244"/>
                      <a:pt x="157227" y="1973615"/>
                    </a:cubicBezTo>
                    <a:cubicBezTo>
                      <a:pt x="159408" y="1988880"/>
                      <a:pt x="163269" y="2003871"/>
                      <a:pt x="165502" y="2019128"/>
                    </a:cubicBezTo>
                    <a:cubicBezTo>
                      <a:pt x="183739" y="2143750"/>
                      <a:pt x="180736" y="2127461"/>
                      <a:pt x="190328" y="2242556"/>
                    </a:cubicBezTo>
                    <a:cubicBezTo>
                      <a:pt x="188949" y="2328065"/>
                      <a:pt x="190461" y="2413670"/>
                      <a:pt x="186190" y="2499084"/>
                    </a:cubicBezTo>
                    <a:cubicBezTo>
                      <a:pt x="181669" y="2589501"/>
                      <a:pt x="170118" y="2641546"/>
                      <a:pt x="161365" y="2722512"/>
                    </a:cubicBezTo>
                    <a:cubicBezTo>
                      <a:pt x="152413" y="2805322"/>
                      <a:pt x="146058" y="2898327"/>
                      <a:pt x="140677" y="2979041"/>
                    </a:cubicBezTo>
                    <a:cubicBezTo>
                      <a:pt x="137919" y="3020417"/>
                      <a:pt x="134734" y="3061766"/>
                      <a:pt x="132402" y="3103168"/>
                    </a:cubicBezTo>
                    <a:cubicBezTo>
                      <a:pt x="129218" y="3159692"/>
                      <a:pt x="128908" y="3216396"/>
                      <a:pt x="124127" y="3272807"/>
                    </a:cubicBezTo>
                    <a:cubicBezTo>
                      <a:pt x="122002" y="3297885"/>
                      <a:pt x="114997" y="3322330"/>
                      <a:pt x="111714" y="3347283"/>
                    </a:cubicBezTo>
                    <a:cubicBezTo>
                      <a:pt x="96036" y="3466439"/>
                      <a:pt x="112736" y="3392849"/>
                      <a:pt x="95164" y="3463135"/>
                    </a:cubicBezTo>
                    <a:cubicBezTo>
                      <a:pt x="92406" y="3490719"/>
                      <a:pt x="90436" y="3518393"/>
                      <a:pt x="86889" y="3545886"/>
                    </a:cubicBezTo>
                    <a:cubicBezTo>
                      <a:pt x="65375" y="3712623"/>
                      <a:pt x="89820" y="3479346"/>
                      <a:pt x="74476" y="3632775"/>
                    </a:cubicBezTo>
                    <a:cubicBezTo>
                      <a:pt x="77234" y="3642429"/>
                      <a:pt x="73770" y="3657248"/>
                      <a:pt x="82751" y="3661738"/>
                    </a:cubicBezTo>
                    <a:cubicBezTo>
                      <a:pt x="121459" y="3681092"/>
                      <a:pt x="103445" y="3620401"/>
                      <a:pt x="103439" y="3620362"/>
                    </a:cubicBezTo>
                    <a:cubicBezTo>
                      <a:pt x="85510" y="3621741"/>
                      <a:pt x="64613" y="3614525"/>
                      <a:pt x="49651" y="3624500"/>
                    </a:cubicBezTo>
                    <a:cubicBezTo>
                      <a:pt x="26656" y="3639830"/>
                      <a:pt x="59867" y="3657515"/>
                      <a:pt x="66201" y="3661738"/>
                    </a:cubicBezTo>
                    <a:cubicBezTo>
                      <a:pt x="75855" y="3660359"/>
                      <a:pt x="85412" y="3657600"/>
                      <a:pt x="95164" y="3657600"/>
                    </a:cubicBezTo>
                    <a:cubicBezTo>
                      <a:pt x="100850" y="3657600"/>
                      <a:pt x="82315" y="3657421"/>
                      <a:pt x="78614" y="3661738"/>
                    </a:cubicBezTo>
                    <a:cubicBezTo>
                      <a:pt x="72937" y="3668361"/>
                      <a:pt x="73097" y="3678288"/>
                      <a:pt x="70338" y="3686563"/>
                    </a:cubicBezTo>
                    <a:cubicBezTo>
                      <a:pt x="60557" y="3833292"/>
                      <a:pt x="62439" y="3775323"/>
                      <a:pt x="74476" y="4034118"/>
                    </a:cubicBezTo>
                    <a:cubicBezTo>
                      <a:pt x="75573" y="4057700"/>
                      <a:pt x="78293" y="4081273"/>
                      <a:pt x="82751" y="4104456"/>
                    </a:cubicBezTo>
                    <a:cubicBezTo>
                      <a:pt x="85222" y="4117305"/>
                      <a:pt x="91834" y="4129041"/>
                      <a:pt x="95164" y="4141694"/>
                    </a:cubicBezTo>
                    <a:cubicBezTo>
                      <a:pt x="98743" y="4155296"/>
                      <a:pt x="100923" y="4169232"/>
                      <a:pt x="103439" y="4183070"/>
                    </a:cubicBezTo>
                    <a:cubicBezTo>
                      <a:pt x="109983" y="4219065"/>
                      <a:pt x="111812" y="4239345"/>
                      <a:pt x="119989" y="4274096"/>
                    </a:cubicBezTo>
                    <a:cubicBezTo>
                      <a:pt x="122289" y="4283870"/>
                      <a:pt x="125506" y="4293405"/>
                      <a:pt x="128264" y="4303059"/>
                    </a:cubicBezTo>
                    <a:cubicBezTo>
                      <a:pt x="135745" y="4407780"/>
                      <a:pt x="126888" y="4315488"/>
                      <a:pt x="148952" y="4447873"/>
                    </a:cubicBezTo>
                    <a:cubicBezTo>
                      <a:pt x="167869" y="4561378"/>
                      <a:pt x="155859" y="4515033"/>
                      <a:pt x="177915" y="4588550"/>
                    </a:cubicBezTo>
                    <a:cubicBezTo>
                      <a:pt x="179294" y="4600963"/>
                      <a:pt x="180286" y="4613424"/>
                      <a:pt x="182052" y="4625788"/>
                    </a:cubicBezTo>
                    <a:cubicBezTo>
                      <a:pt x="184425" y="4642398"/>
                      <a:pt x="188247" y="4658790"/>
                      <a:pt x="190328" y="4675439"/>
                    </a:cubicBezTo>
                    <a:cubicBezTo>
                      <a:pt x="193767" y="4702946"/>
                      <a:pt x="193730" y="4730900"/>
                      <a:pt x="198603" y="4758190"/>
                    </a:cubicBezTo>
                    <a:cubicBezTo>
                      <a:pt x="200674" y="4769790"/>
                      <a:pt x="207500" y="4780044"/>
                      <a:pt x="211015" y="4791291"/>
                    </a:cubicBezTo>
                    <a:cubicBezTo>
                      <a:pt x="219832" y="4819507"/>
                      <a:pt x="222624" y="4844394"/>
                      <a:pt x="227566" y="4874042"/>
                    </a:cubicBezTo>
                    <a:cubicBezTo>
                      <a:pt x="228945" y="4904384"/>
                      <a:pt x="227408" y="4935000"/>
                      <a:pt x="231703" y="4965068"/>
                    </a:cubicBezTo>
                    <a:cubicBezTo>
                      <a:pt x="233011" y="4974227"/>
                      <a:pt x="242302" y="4980821"/>
                      <a:pt x="244116" y="4989893"/>
                    </a:cubicBezTo>
                    <a:cubicBezTo>
                      <a:pt x="247912" y="5008875"/>
                      <a:pt x="245852" y="5028611"/>
                      <a:pt x="248253" y="5047819"/>
                    </a:cubicBezTo>
                    <a:cubicBezTo>
                      <a:pt x="254132" y="5094850"/>
                      <a:pt x="268941" y="5188496"/>
                      <a:pt x="268941" y="5188496"/>
                    </a:cubicBezTo>
                    <a:cubicBezTo>
                      <a:pt x="271699" y="5231251"/>
                      <a:pt x="273799" y="5274053"/>
                      <a:pt x="277216" y="5316760"/>
                    </a:cubicBezTo>
                    <a:cubicBezTo>
                      <a:pt x="279317" y="5343026"/>
                      <a:pt x="283257" y="5369119"/>
                      <a:pt x="285491" y="5395374"/>
                    </a:cubicBezTo>
                    <a:cubicBezTo>
                      <a:pt x="288774" y="5433950"/>
                      <a:pt x="291008" y="5472609"/>
                      <a:pt x="293766" y="5511226"/>
                    </a:cubicBezTo>
                    <a:cubicBezTo>
                      <a:pt x="292387" y="5551222"/>
                      <a:pt x="293459" y="5591379"/>
                      <a:pt x="289629" y="5631215"/>
                    </a:cubicBezTo>
                    <a:cubicBezTo>
                      <a:pt x="284571" y="5683818"/>
                      <a:pt x="276140" y="5714134"/>
                      <a:pt x="264804" y="5759479"/>
                    </a:cubicBezTo>
                    <a:cubicBezTo>
                      <a:pt x="255975" y="5856585"/>
                      <a:pt x="267343" y="5762929"/>
                      <a:pt x="252391" y="5833955"/>
                    </a:cubicBezTo>
                    <a:cubicBezTo>
                      <a:pt x="248934" y="5850374"/>
                      <a:pt x="247959" y="5867273"/>
                      <a:pt x="244116" y="5883606"/>
                    </a:cubicBezTo>
                    <a:cubicBezTo>
                      <a:pt x="242415" y="5890835"/>
                      <a:pt x="238025" y="5897195"/>
                      <a:pt x="235841" y="5904293"/>
                    </a:cubicBezTo>
                    <a:cubicBezTo>
                      <a:pt x="232496" y="5915163"/>
                      <a:pt x="231559" y="5926745"/>
                      <a:pt x="227566" y="5937394"/>
                    </a:cubicBezTo>
                    <a:cubicBezTo>
                      <a:pt x="223235" y="5948944"/>
                      <a:pt x="211015" y="5970494"/>
                      <a:pt x="211015" y="5970494"/>
                    </a:cubicBezTo>
                    <a:cubicBezTo>
                      <a:pt x="209636" y="5977390"/>
                      <a:pt x="210965" y="5985459"/>
                      <a:pt x="206878" y="5991182"/>
                    </a:cubicBezTo>
                    <a:cubicBezTo>
                      <a:pt x="203293" y="5996201"/>
                      <a:pt x="195460" y="5996036"/>
                      <a:pt x="190328" y="5999457"/>
                    </a:cubicBezTo>
                    <a:cubicBezTo>
                      <a:pt x="187082" y="6001621"/>
                      <a:pt x="184811" y="6004974"/>
                      <a:pt x="182052" y="6007732"/>
                    </a:cubicBezTo>
                    <a:cubicBezTo>
                      <a:pt x="166799" y="6038239"/>
                      <a:pt x="178139" y="6019921"/>
                      <a:pt x="140677" y="6057383"/>
                    </a:cubicBezTo>
                    <a:cubicBezTo>
                      <a:pt x="112336" y="6085724"/>
                      <a:pt x="125589" y="6075717"/>
                      <a:pt x="103439" y="6090483"/>
                    </a:cubicBezTo>
                    <a:cubicBezTo>
                      <a:pt x="82473" y="6132417"/>
                      <a:pt x="110839" y="6081851"/>
                      <a:pt x="78614" y="6119446"/>
                    </a:cubicBezTo>
                    <a:cubicBezTo>
                      <a:pt x="74600" y="6124129"/>
                      <a:pt x="74039" y="6131062"/>
                      <a:pt x="70338" y="6135997"/>
                    </a:cubicBezTo>
                    <a:cubicBezTo>
                      <a:pt x="68809" y="6138036"/>
                      <a:pt x="51069" y="6159916"/>
                      <a:pt x="41376" y="6156684"/>
                    </a:cubicBezTo>
                    <a:cubicBezTo>
                      <a:pt x="38759" y="6155812"/>
                      <a:pt x="41376" y="6151167"/>
                      <a:pt x="41376" y="6148409"/>
                    </a:cubicBezTo>
                  </a:path>
                </a:pathLst>
              </a:custGeom>
              <a:noFill/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6" name="Ellipse 196"/>
              <p:cNvSpPr>
                <a:spLocks noChangeAspect="1"/>
              </p:cNvSpPr>
              <p:nvPr/>
            </p:nvSpPr>
            <p:spPr>
              <a:xfrm>
                <a:off x="8412640" y="539387"/>
                <a:ext cx="82294" cy="82294"/>
              </a:xfrm>
              <a:prstGeom prst="ellipse">
                <a:avLst/>
              </a:prstGeom>
              <a:solidFill>
                <a:srgbClr val="0000FF"/>
              </a:solidFill>
              <a:ln w="25400" cap="flat" cmpd="sng" algn="ctr">
                <a:solidFill>
                  <a:srgbClr val="0000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7" name="Ellipse 197"/>
              <p:cNvSpPr>
                <a:spLocks noChangeAspect="1"/>
              </p:cNvSpPr>
              <p:nvPr/>
            </p:nvSpPr>
            <p:spPr>
              <a:xfrm>
                <a:off x="8326991" y="1219398"/>
                <a:ext cx="82294" cy="82294"/>
              </a:xfrm>
              <a:prstGeom prst="ellipse">
                <a:avLst/>
              </a:prstGeom>
              <a:solidFill>
                <a:srgbClr val="00B050"/>
              </a:solidFill>
              <a:ln w="25400" cap="flat" cmpd="sng" algn="ctr">
                <a:solidFill>
                  <a:srgbClr val="00B05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8" name="Ellipse 198"/>
              <p:cNvSpPr/>
              <p:nvPr/>
            </p:nvSpPr>
            <p:spPr>
              <a:xfrm>
                <a:off x="8340403" y="83779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9" name="Ellipse 199"/>
              <p:cNvSpPr/>
              <p:nvPr/>
            </p:nvSpPr>
            <p:spPr>
              <a:xfrm>
                <a:off x="8340403" y="99141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0" name="Ellipse 200"/>
              <p:cNvSpPr/>
              <p:nvPr/>
            </p:nvSpPr>
            <p:spPr>
              <a:xfrm>
                <a:off x="8340403" y="107553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1" name="Ellipse 201"/>
              <p:cNvSpPr/>
              <p:nvPr/>
            </p:nvSpPr>
            <p:spPr>
              <a:xfrm>
                <a:off x="8340403" y="141386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2" name="Ellipse 202"/>
              <p:cNvSpPr/>
              <p:nvPr/>
            </p:nvSpPr>
            <p:spPr>
              <a:xfrm>
                <a:off x="8378808" y="149067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3" name="Ellipse 203"/>
              <p:cNvSpPr/>
              <p:nvPr/>
            </p:nvSpPr>
            <p:spPr>
              <a:xfrm>
                <a:off x="8378808" y="156748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4" name="Ellipse 204"/>
              <p:cNvSpPr/>
              <p:nvPr/>
            </p:nvSpPr>
            <p:spPr>
              <a:xfrm>
                <a:off x="8378808" y="1651609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5" name="Ellipse 205"/>
              <p:cNvSpPr/>
              <p:nvPr/>
            </p:nvSpPr>
            <p:spPr>
              <a:xfrm>
                <a:off x="8417213" y="1728419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6" name="Ellipse 206"/>
              <p:cNvSpPr/>
              <p:nvPr/>
            </p:nvSpPr>
            <p:spPr>
              <a:xfrm>
                <a:off x="8417213" y="179791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7" name="Ellipse 207"/>
              <p:cNvSpPr/>
              <p:nvPr/>
            </p:nvSpPr>
            <p:spPr>
              <a:xfrm>
                <a:off x="8417213" y="1882039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8" name="Ellipse 208"/>
              <p:cNvSpPr/>
              <p:nvPr/>
            </p:nvSpPr>
            <p:spPr>
              <a:xfrm>
                <a:off x="8455618" y="1958849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9" name="Ellipse 209"/>
              <p:cNvSpPr/>
              <p:nvPr/>
            </p:nvSpPr>
            <p:spPr>
              <a:xfrm>
                <a:off x="8455618" y="2035659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0" name="Ellipse 210"/>
              <p:cNvSpPr/>
              <p:nvPr/>
            </p:nvSpPr>
            <p:spPr>
              <a:xfrm>
                <a:off x="8455618" y="207406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1" name="Ellipse 211"/>
              <p:cNvSpPr/>
              <p:nvPr/>
            </p:nvSpPr>
            <p:spPr>
              <a:xfrm>
                <a:off x="8494023" y="210515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2" name="Ellipse 212"/>
              <p:cNvSpPr/>
              <p:nvPr/>
            </p:nvSpPr>
            <p:spPr>
              <a:xfrm>
                <a:off x="8455618" y="214356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3" name="Ellipse 213"/>
              <p:cNvSpPr/>
              <p:nvPr/>
            </p:nvSpPr>
            <p:spPr>
              <a:xfrm>
                <a:off x="8494023" y="218196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4" name="Ellipse 214"/>
              <p:cNvSpPr/>
              <p:nvPr/>
            </p:nvSpPr>
            <p:spPr>
              <a:xfrm>
                <a:off x="8532428" y="260442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5" name="Ellipse 215"/>
              <p:cNvSpPr/>
              <p:nvPr/>
            </p:nvSpPr>
            <p:spPr>
              <a:xfrm>
                <a:off x="8532428" y="264282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6" name="Ellipse 216"/>
              <p:cNvSpPr/>
              <p:nvPr/>
            </p:nvSpPr>
            <p:spPr>
              <a:xfrm>
                <a:off x="8532428" y="268854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7" name="Abgerundetes Rechteck 217"/>
              <p:cNvSpPr/>
              <p:nvPr/>
            </p:nvSpPr>
            <p:spPr>
              <a:xfrm rot="215964">
                <a:off x="8406139" y="3880623"/>
                <a:ext cx="76810" cy="192025"/>
              </a:xfrm>
              <a:prstGeom prst="roundRect">
                <a:avLst/>
              </a:prstGeom>
              <a:solidFill>
                <a:srgbClr val="FFFFFF">
                  <a:alpha val="83922"/>
                </a:srgbClr>
              </a:solidFill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8" name="Textfeld 623"/>
              <p:cNvSpPr txBox="1"/>
              <p:nvPr/>
            </p:nvSpPr>
            <p:spPr>
              <a:xfrm>
                <a:off x="7596336" y="4149080"/>
                <a:ext cx="1224135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1400" dirty="0" err="1">
                    <a:solidFill>
                      <a:prstClr val="black"/>
                    </a:solidFill>
                    <a:latin typeface="Arial"/>
                  </a:rPr>
                  <a:t>Centromere</a:t>
                </a:r>
                <a:endParaRPr lang="en-US" sz="1400"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219" name="Ellipse 229"/>
              <p:cNvSpPr/>
              <p:nvPr/>
            </p:nvSpPr>
            <p:spPr>
              <a:xfrm>
                <a:off x="7956376" y="2867109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0" name="Ellipse 230"/>
              <p:cNvSpPr/>
              <p:nvPr/>
            </p:nvSpPr>
            <p:spPr>
              <a:xfrm>
                <a:off x="7956376" y="290551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1" name="Ellipse 231"/>
              <p:cNvSpPr/>
              <p:nvPr/>
            </p:nvSpPr>
            <p:spPr>
              <a:xfrm>
                <a:off x="7956376" y="2951233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2" name="Ellipse 232"/>
              <p:cNvSpPr/>
              <p:nvPr/>
            </p:nvSpPr>
            <p:spPr>
              <a:xfrm>
                <a:off x="8543015" y="2856348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3" name="Ellipse 233"/>
              <p:cNvSpPr/>
              <p:nvPr/>
            </p:nvSpPr>
            <p:spPr>
              <a:xfrm>
                <a:off x="8543015" y="2894753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4" name="Ellipse 234"/>
              <p:cNvSpPr/>
              <p:nvPr/>
            </p:nvSpPr>
            <p:spPr>
              <a:xfrm>
                <a:off x="8543015" y="2940472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5" name="Ellipse 235"/>
              <p:cNvSpPr/>
              <p:nvPr/>
            </p:nvSpPr>
            <p:spPr>
              <a:xfrm>
                <a:off x="7884368" y="307972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6" name="Ellipse 236"/>
              <p:cNvSpPr/>
              <p:nvPr/>
            </p:nvSpPr>
            <p:spPr>
              <a:xfrm>
                <a:off x="7884368" y="311812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7" name="Ellipse 237"/>
              <p:cNvSpPr/>
              <p:nvPr/>
            </p:nvSpPr>
            <p:spPr>
              <a:xfrm>
                <a:off x="7884368" y="316384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8" name="Ellipse 238"/>
              <p:cNvSpPr/>
              <p:nvPr/>
            </p:nvSpPr>
            <p:spPr>
              <a:xfrm>
                <a:off x="8471007" y="306896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9" name="Ellipse 239"/>
              <p:cNvSpPr/>
              <p:nvPr/>
            </p:nvSpPr>
            <p:spPr>
              <a:xfrm>
                <a:off x="8471007" y="310736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0" name="Ellipse 240"/>
              <p:cNvSpPr/>
              <p:nvPr/>
            </p:nvSpPr>
            <p:spPr>
              <a:xfrm>
                <a:off x="8471007" y="315308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1" name="Ellipse 241"/>
              <p:cNvSpPr/>
              <p:nvPr/>
            </p:nvSpPr>
            <p:spPr>
              <a:xfrm>
                <a:off x="8028384" y="5819437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2" name="Ellipse 242"/>
              <p:cNvSpPr/>
              <p:nvPr/>
            </p:nvSpPr>
            <p:spPr>
              <a:xfrm>
                <a:off x="8028384" y="5857842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3" name="Ellipse 243"/>
              <p:cNvSpPr/>
              <p:nvPr/>
            </p:nvSpPr>
            <p:spPr>
              <a:xfrm>
                <a:off x="8028384" y="590356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4" name="Ellipse 244"/>
              <p:cNvSpPr/>
              <p:nvPr/>
            </p:nvSpPr>
            <p:spPr>
              <a:xfrm>
                <a:off x="8615023" y="580867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5" name="Ellipse 245"/>
              <p:cNvSpPr/>
              <p:nvPr/>
            </p:nvSpPr>
            <p:spPr>
              <a:xfrm>
                <a:off x="8615023" y="584708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6" name="Ellipse 246"/>
              <p:cNvSpPr/>
              <p:nvPr/>
            </p:nvSpPr>
            <p:spPr>
              <a:xfrm>
                <a:off x="8615023" y="589280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7" name="Ellipse 247"/>
              <p:cNvSpPr/>
              <p:nvPr/>
            </p:nvSpPr>
            <p:spPr>
              <a:xfrm>
                <a:off x="8028384" y="567542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8" name="Ellipse 248"/>
              <p:cNvSpPr/>
              <p:nvPr/>
            </p:nvSpPr>
            <p:spPr>
              <a:xfrm>
                <a:off x="8028384" y="571382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9" name="Ellipse 249"/>
              <p:cNvSpPr/>
              <p:nvPr/>
            </p:nvSpPr>
            <p:spPr>
              <a:xfrm>
                <a:off x="8028384" y="575954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0" name="Ellipse 250"/>
              <p:cNvSpPr/>
              <p:nvPr/>
            </p:nvSpPr>
            <p:spPr>
              <a:xfrm>
                <a:off x="8615023" y="566466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1" name="Ellipse 251"/>
              <p:cNvSpPr/>
              <p:nvPr/>
            </p:nvSpPr>
            <p:spPr>
              <a:xfrm>
                <a:off x="8615023" y="570306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2" name="Ellipse 252"/>
              <p:cNvSpPr/>
              <p:nvPr/>
            </p:nvSpPr>
            <p:spPr>
              <a:xfrm>
                <a:off x="8615023" y="574878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3" name="Ellipse 253"/>
              <p:cNvSpPr/>
              <p:nvPr/>
            </p:nvSpPr>
            <p:spPr>
              <a:xfrm>
                <a:off x="8044098" y="5960041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4" name="Ellipse 254"/>
              <p:cNvSpPr/>
              <p:nvPr/>
            </p:nvSpPr>
            <p:spPr>
              <a:xfrm>
                <a:off x="8044098" y="5998446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5" name="Ellipse 255"/>
              <p:cNvSpPr/>
              <p:nvPr/>
            </p:nvSpPr>
            <p:spPr>
              <a:xfrm>
                <a:off x="8044098" y="604416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6" name="Ellipse 256"/>
              <p:cNvSpPr/>
              <p:nvPr/>
            </p:nvSpPr>
            <p:spPr>
              <a:xfrm>
                <a:off x="8630737" y="5949280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7" name="Ellipse 257"/>
              <p:cNvSpPr/>
              <p:nvPr/>
            </p:nvSpPr>
            <p:spPr>
              <a:xfrm>
                <a:off x="8630737" y="5987685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8" name="Ellipse 258"/>
              <p:cNvSpPr/>
              <p:nvPr/>
            </p:nvSpPr>
            <p:spPr>
              <a:xfrm>
                <a:off x="8630737" y="6033404"/>
                <a:ext cx="45719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49" name="Gruppieren 9"/>
              <p:cNvGrpSpPr/>
              <p:nvPr/>
            </p:nvGrpSpPr>
            <p:grpSpPr>
              <a:xfrm rot="788085">
                <a:off x="7964080" y="6168716"/>
                <a:ext cx="632358" cy="140604"/>
                <a:chOff x="7972090" y="6168716"/>
                <a:chExt cx="632358" cy="140604"/>
              </a:xfrm>
            </p:grpSpPr>
            <p:sp>
              <p:nvSpPr>
                <p:cNvPr id="250" name="Ellipse 259"/>
                <p:cNvSpPr/>
                <p:nvPr/>
              </p:nvSpPr>
              <p:spPr>
                <a:xfrm rot="180000">
                  <a:off x="7972090" y="6179477"/>
                  <a:ext cx="45719" cy="45719"/>
                </a:xfrm>
                <a:prstGeom prst="ellipse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Ellipse 260"/>
                <p:cNvSpPr/>
                <p:nvPr/>
              </p:nvSpPr>
              <p:spPr>
                <a:xfrm rot="180000">
                  <a:off x="7972090" y="6217882"/>
                  <a:ext cx="45719" cy="45719"/>
                </a:xfrm>
                <a:prstGeom prst="ellipse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2" name="Ellipse 261"/>
                <p:cNvSpPr/>
                <p:nvPr/>
              </p:nvSpPr>
              <p:spPr>
                <a:xfrm rot="180000">
                  <a:off x="7972090" y="6263601"/>
                  <a:ext cx="45719" cy="45719"/>
                </a:xfrm>
                <a:prstGeom prst="ellipse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3" name="Ellipse 262"/>
                <p:cNvSpPr/>
                <p:nvPr/>
              </p:nvSpPr>
              <p:spPr>
                <a:xfrm rot="180000">
                  <a:off x="8558729" y="6168716"/>
                  <a:ext cx="45719" cy="45719"/>
                </a:xfrm>
                <a:prstGeom prst="ellipse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Ellipse 263"/>
                <p:cNvSpPr/>
                <p:nvPr/>
              </p:nvSpPr>
              <p:spPr>
                <a:xfrm rot="180000">
                  <a:off x="8558729" y="6207121"/>
                  <a:ext cx="45719" cy="45719"/>
                </a:xfrm>
                <a:prstGeom prst="ellipse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Ellipse 264"/>
                <p:cNvSpPr/>
                <p:nvPr/>
              </p:nvSpPr>
              <p:spPr>
                <a:xfrm rot="180000">
                  <a:off x="8558729" y="6252840"/>
                  <a:ext cx="45719" cy="45719"/>
                </a:xfrm>
                <a:prstGeom prst="ellipse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56" name="Ellipse 267"/>
              <p:cNvSpPr/>
              <p:nvPr/>
            </p:nvSpPr>
            <p:spPr>
              <a:xfrm rot="1750279">
                <a:off x="7963058" y="6253164"/>
                <a:ext cx="38713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7" name="Ellipse 268"/>
              <p:cNvSpPr/>
              <p:nvPr/>
            </p:nvSpPr>
            <p:spPr>
              <a:xfrm rot="1750279">
                <a:off x="7946119" y="6287631"/>
                <a:ext cx="38713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8" name="Ellipse 269"/>
              <p:cNvSpPr/>
              <p:nvPr/>
            </p:nvSpPr>
            <p:spPr>
              <a:xfrm rot="1750279">
                <a:off x="7925954" y="6328663"/>
                <a:ext cx="38713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9" name="Ellipse 270"/>
              <p:cNvSpPr/>
              <p:nvPr/>
            </p:nvSpPr>
            <p:spPr>
              <a:xfrm rot="1750279">
                <a:off x="8485039" y="6387864"/>
                <a:ext cx="38713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0" name="Ellipse 271"/>
              <p:cNvSpPr/>
              <p:nvPr/>
            </p:nvSpPr>
            <p:spPr>
              <a:xfrm rot="1750279">
                <a:off x="8468100" y="6422331"/>
                <a:ext cx="38713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1" name="Ellipse 272"/>
              <p:cNvSpPr/>
              <p:nvPr/>
            </p:nvSpPr>
            <p:spPr>
              <a:xfrm rot="1750279">
                <a:off x="8447935" y="6463363"/>
                <a:ext cx="38713" cy="45719"/>
              </a:xfrm>
              <a:prstGeom prst="ellipse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271" name="Textfeld 4"/>
          <p:cNvSpPr txBox="1"/>
          <p:nvPr/>
        </p:nvSpPr>
        <p:spPr>
          <a:xfrm>
            <a:off x="72000" y="5642428"/>
            <a:ext cx="4389110" cy="923330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Again: Statistical Effects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higher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hierar-chical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order include parts of the </a:t>
            </a:r>
            <a:r>
              <a:rPr lang="en-US" sz="18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Metric Effects of lower hierarchical order</a:t>
            </a:r>
            <a:r>
              <a:rPr lang="en-US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503400" y="5522501"/>
            <a:ext cx="7603083" cy="1036181"/>
            <a:chOff x="3138602" y="5465945"/>
            <a:chExt cx="8967881" cy="103618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72" name="Textfeld 273"/>
            <p:cNvSpPr txBox="1"/>
            <p:nvPr/>
          </p:nvSpPr>
          <p:spPr>
            <a:xfrm>
              <a:off x="3209298" y="5465945"/>
              <a:ext cx="8897185" cy="1036181"/>
            </a:xfrm>
            <a:prstGeom prst="rect">
              <a:avLst/>
            </a:prstGeom>
            <a:solidFill>
              <a:srgbClr val="FFFFFF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00" kern="0" baseline="-25000" dirty="0">
                <a:solidFill>
                  <a:srgbClr val="0000FF"/>
                </a:solidFill>
                <a:latin typeface="Arial"/>
              </a:endParaRPr>
            </a:p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800" kern="0" dirty="0">
                  <a:solidFill>
                    <a:srgbClr val="0000FF"/>
                  </a:solidFill>
                  <a:latin typeface="Arial"/>
                </a:rPr>
                <a:t>  </a:t>
              </a:r>
              <a:r>
                <a:rPr lang="en-US" sz="2000" kern="0" dirty="0">
                  <a:solidFill>
                    <a:srgbClr val="0000FF"/>
                  </a:solidFill>
                  <a:latin typeface="Arial"/>
                </a:rPr>
                <a:t>    	</a:t>
              </a:r>
              <a:r>
                <a:rPr lang="en-US" sz="2000" kern="0" dirty="0">
                  <a:latin typeface="Arial"/>
                </a:rPr>
                <a:t>= </a:t>
              </a:r>
              <a:r>
                <a:rPr lang="en-US" sz="1800" kern="0" dirty="0" err="1">
                  <a:latin typeface="Arial"/>
                </a:rPr>
                <a:t>qw</a:t>
              </a:r>
              <a:r>
                <a:rPr lang="en-US" sz="1800" kern="0" dirty="0">
                  <a:latin typeface="Arial"/>
                </a:rPr>
                <a:t>[(</a:t>
              </a:r>
              <a:r>
                <a:rPr lang="en-US" sz="1800" b="1" kern="0" dirty="0">
                  <a:solidFill>
                    <a:srgbClr val="FF0000"/>
                  </a:solidFill>
                  <a:latin typeface="Arial"/>
                </a:rPr>
                <a:t>aa</a:t>
              </a:r>
              <a:r>
                <a:rPr lang="en-US" sz="1800" kern="0" dirty="0">
                  <a:latin typeface="Arial"/>
                </a:rPr>
                <a:t>)</a:t>
              </a:r>
              <a:r>
                <a:rPr lang="en-US" sz="1800" kern="0" baseline="-25000" dirty="0">
                  <a:solidFill>
                    <a:srgbClr val="FF0000"/>
                  </a:solidFill>
                  <a:latin typeface="Arial"/>
                </a:rPr>
                <a:t>12</a:t>
              </a:r>
              <a:r>
                <a:rPr lang="en-US" sz="1800" kern="0" baseline="-25000" dirty="0">
                  <a:latin typeface="Arial"/>
                </a:rPr>
                <a:t> </a:t>
              </a:r>
              <a:r>
                <a:rPr lang="en-US" sz="1800" kern="0" dirty="0">
                  <a:latin typeface="Arial"/>
                </a:rPr>
                <a:t>– (v-w)(</a:t>
              </a:r>
              <a:r>
                <a:rPr lang="en-US" sz="1800" kern="0" dirty="0">
                  <a:solidFill>
                    <a:srgbClr val="CC00CC"/>
                  </a:solidFill>
                  <a:latin typeface="Arial"/>
                </a:rPr>
                <a:t>ad</a:t>
              </a:r>
              <a:r>
                <a:rPr lang="en-US" sz="1800" kern="0" dirty="0">
                  <a:latin typeface="Arial"/>
                </a:rPr>
                <a:t>)</a:t>
              </a:r>
              <a:r>
                <a:rPr lang="en-US" sz="1800" kern="0" baseline="-25000" dirty="0">
                  <a:solidFill>
                    <a:srgbClr val="CC00CC"/>
                  </a:solidFill>
                  <a:latin typeface="Arial"/>
                </a:rPr>
                <a:t>12</a:t>
              </a:r>
              <a:r>
                <a:rPr lang="en-US" sz="1800" kern="0" dirty="0">
                  <a:solidFill>
                    <a:srgbClr val="0000FF"/>
                  </a:solidFill>
                  <a:latin typeface="Arial"/>
                </a:rPr>
                <a:t> </a:t>
              </a:r>
              <a:r>
                <a:rPr lang="en-US" sz="1800" kern="0" dirty="0">
                  <a:latin typeface="Arial"/>
                </a:rPr>
                <a:t>– (p-q)(</a:t>
              </a:r>
              <a:r>
                <a:rPr lang="en-US" sz="1800" kern="0" dirty="0">
                  <a:solidFill>
                    <a:srgbClr val="CC00CC"/>
                  </a:solidFill>
                  <a:latin typeface="Arial"/>
                </a:rPr>
                <a:t>ad</a:t>
              </a:r>
              <a:r>
                <a:rPr lang="en-US" sz="1800" kern="0" dirty="0">
                  <a:latin typeface="Arial"/>
                </a:rPr>
                <a:t>)</a:t>
              </a:r>
              <a:r>
                <a:rPr lang="en-US" sz="1800" kern="0" baseline="-25000" dirty="0">
                  <a:solidFill>
                    <a:srgbClr val="CC00CC"/>
                  </a:solidFill>
                  <a:latin typeface="Arial"/>
                </a:rPr>
                <a:t>21</a:t>
              </a:r>
              <a:r>
                <a:rPr lang="en-US" sz="1800" kern="0" dirty="0">
                  <a:solidFill>
                    <a:srgbClr val="0000FF"/>
                  </a:solidFill>
                  <a:latin typeface="Arial"/>
                </a:rPr>
                <a:t> </a:t>
              </a:r>
              <a:r>
                <a:rPr lang="en-US" sz="1800" kern="0" dirty="0">
                  <a:latin typeface="Arial"/>
                </a:rPr>
                <a:t>+ (p-q)(v-w)(</a:t>
              </a:r>
              <a:r>
                <a:rPr lang="en-US" sz="1800" kern="0" dirty="0" err="1">
                  <a:solidFill>
                    <a:srgbClr val="CC00CC"/>
                  </a:solidFill>
                  <a:latin typeface="Arial"/>
                </a:rPr>
                <a:t>dd</a:t>
              </a:r>
              <a:r>
                <a:rPr lang="en-US" sz="1800" kern="0" dirty="0">
                  <a:latin typeface="Arial"/>
                </a:rPr>
                <a:t>)</a:t>
              </a:r>
              <a:r>
                <a:rPr lang="en-US" sz="1800" kern="0" baseline="-25000" dirty="0">
                  <a:solidFill>
                    <a:srgbClr val="CC00CC"/>
                  </a:solidFill>
                  <a:latin typeface="Arial"/>
                </a:rPr>
                <a:t>12</a:t>
              </a:r>
              <a:r>
                <a:rPr lang="en-US" sz="1800" kern="0" dirty="0">
                  <a:latin typeface="Arial"/>
                </a:rPr>
                <a:t>]</a:t>
              </a:r>
              <a:br>
                <a:rPr lang="en-US" sz="1800" kern="0" dirty="0">
                  <a:latin typeface="Arial"/>
                </a:rPr>
              </a:br>
              <a:endParaRPr lang="en-US" sz="1800" kern="0" dirty="0">
                <a:latin typeface="Arial"/>
              </a:endParaRPr>
            </a:p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/>
                </a:rPr>
                <a:t> … by the way, v and w are the allele frequencies at the second locus.</a:t>
              </a:r>
              <a:endParaRPr lang="en-US" sz="1800" kern="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3" name="Textfeld 3"/>
                <p:cNvSpPr txBox="1"/>
                <p:nvPr/>
              </p:nvSpPr>
              <p:spPr>
                <a:xfrm>
                  <a:off x="3138602" y="5483082"/>
                  <a:ext cx="1224136" cy="43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𝛼𝛼</m:t>
                            </m:r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1.1</m:t>
                            </m:r>
                          </m:sub>
                          <m:sup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(12)</m:t>
                            </m:r>
                          </m:sup>
                        </m:sSub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3" name="Textfeld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8602" y="5483082"/>
                  <a:ext cx="1224136" cy="438262"/>
                </a:xfrm>
                <a:prstGeom prst="rect">
                  <a:avLst/>
                </a:prstGeom>
                <a:blipFill>
                  <a:blip r:embed="rId2"/>
                  <a:stretch>
                    <a:fillRect b="-8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66" name="Textfeld 5"/>
          <p:cNvSpPr txBox="1"/>
          <p:nvPr/>
        </p:nvSpPr>
        <p:spPr>
          <a:xfrm>
            <a:off x="4047894" y="6356334"/>
            <a:ext cx="61807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23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8033984" y="3301634"/>
            <a:ext cx="2743421" cy="1477328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no. You don't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neces-sarily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have to memorize it this, it's just for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illustra-tion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 an inspiring background scenery ;-)</a:t>
            </a:r>
          </a:p>
        </p:txBody>
      </p:sp>
      <p:cxnSp>
        <p:nvCxnSpPr>
          <p:cNvPr id="275" name="Straight Arrow Connector 274"/>
          <p:cNvCxnSpPr>
            <a:stCxn id="262" idx="2"/>
          </p:cNvCxnSpPr>
          <p:nvPr/>
        </p:nvCxnSpPr>
        <p:spPr>
          <a:xfrm flipH="1">
            <a:off x="7571321" y="4778962"/>
            <a:ext cx="1834374" cy="743539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69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 rechteckige Legende 4"/>
          <p:cNvSpPr/>
          <p:nvPr/>
        </p:nvSpPr>
        <p:spPr>
          <a:xfrm>
            <a:off x="96000" y="4520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4" name="Textfeld 5"/>
          <p:cNvSpPr txBox="1"/>
          <p:nvPr/>
        </p:nvSpPr>
        <p:spPr>
          <a:xfrm>
            <a:off x="396749" y="237326"/>
            <a:ext cx="11604751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Now let's shed our shyness and so-to-say call a spade a spade: The value of a genotype for breeding in the discussed sense is what is called a genotypes’  </a:t>
            </a:r>
          </a:p>
          <a:p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Breeding Value.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breeding value is termed </a:t>
            </a:r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‚A‘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… indicating ‚additive‘.</a:t>
            </a:r>
          </a:p>
          <a:p>
            <a:endParaRPr lang="en-GB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that share of a genotypes‘ </a:t>
            </a:r>
            <a:r>
              <a:rPr lang="en-GB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own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value 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(its genotypic superiority or inferiority) ... </a:t>
            </a:r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that share that it inherits to the next generation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via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its gametes (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aka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alleles) ... ¡ .. when being mated with the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 Population (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p, q per locus).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dominance deviation 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the gap between 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                               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So: The dominance deviation is what a genotype ‚has‘ - but doesn't inherit in that setting. </a:t>
            </a:r>
          </a:p>
          <a:p>
            <a:r>
              <a:rPr lang="en-GB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 we in nearly all cases ignore or neglect epistasis, just to make life easier.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1416" y="977036"/>
            <a:ext cx="2531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Breeding Value</a:t>
            </a:r>
            <a:endParaRPr lang="en-GB" b="1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DB3D899-3F33-4933-BA6F-EE9F17274142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24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05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1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64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2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328" tmFilter="0, 0; 0.125,0.2665; 0.25,0.4; 0.375,0.465; 0.5,0.5;  0.625,0.535; 0.75,0.6; 0.875,0.7335; 1,1">
                                          <p:stCondLst>
                                            <p:cond delay="1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, 0; 0.125,0.2665; 0.25,0.4; 0.375,0.465; 0.5,0.5;  0.625,0.535; 0.75,0.6; 0.875,0.7335; 1,1">
                                          <p:stCondLst>
                                            <p:cond delay="26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28" tmFilter="0, 0; 0.125,0.2665; 0.25,0.4; 0.375,0.465; 0.5,0.5;  0.625,0.535; 0.75,0.6; 0.875,0.7335; 1,1">
                                          <p:stCondLst>
                                            <p:cond delay="3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52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332" decel="50000">
                                          <p:stCondLst>
                                            <p:cond delay="13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52">
                                          <p:stCondLst>
                                            <p:cond delay="26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332" decel="50000">
                                          <p:stCondLst>
                                            <p:cond delay="2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52">
                                          <p:stCondLst>
                                            <p:cond delay="32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332" decel="50000">
                                          <p:stCondLst>
                                            <p:cond delay="333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52">
                                          <p:stCondLst>
                                            <p:cond delay="361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332" decel="50000">
                                          <p:stCondLst>
                                            <p:cond delay="3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 rechteckige Legende 4"/>
          <p:cNvSpPr/>
          <p:nvPr/>
        </p:nvSpPr>
        <p:spPr>
          <a:xfrm>
            <a:off x="96000" y="4520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4" name="Textfeld 5"/>
          <p:cNvSpPr txBox="1"/>
          <p:nvPr/>
        </p:nvSpPr>
        <p:spPr>
          <a:xfrm>
            <a:off x="396749" y="237326"/>
            <a:ext cx="1160475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 let's shed our shyness and so-to-say call a spade a spade: The value of a genotype for breeding in the discussed sense is what is called a genotypes’  </a:t>
            </a: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Breeding Value. The breeding value is termed ‚A‘ … indicating ‚additive‘.</a:t>
            </a:r>
          </a:p>
          <a:p>
            <a:endParaRPr lang="en-GB" sz="2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is that share of a genotypes‘ </a:t>
            </a:r>
            <a:r>
              <a:rPr lang="en-GB" sz="2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G (its genotypic superiority or inferiority) ... A is that share that it inherits to the next generation </a:t>
            </a:r>
            <a:r>
              <a:rPr lang="en-GB" sz="2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 gametes (</a:t>
            </a:r>
            <a:r>
              <a:rPr lang="en-GB" sz="2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alleles) ... ¡ .. when being mated with the Reference Population (with its p, q per locus).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dominance deviation D is the gap between G and A: </a:t>
            </a: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                     D = G – A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31D08B-40D1-4F47-8C13-62D29853D152}"/>
              </a:ext>
            </a:extLst>
          </p:cNvPr>
          <p:cNvSpPr/>
          <p:nvPr/>
        </p:nvSpPr>
        <p:spPr>
          <a:xfrm>
            <a:off x="396749" y="4183927"/>
            <a:ext cx="1149045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Remember: It is possible to mate the population with ‚A1-only‘. Employ a genotype that is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homozygous A1A1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This genotype then inherits only this effect; </a:t>
            </a:r>
            <a:r>
              <a:rPr lang="en-GB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sz="22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But: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!twice!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because with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-of-its alleles.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At this locus, its Breeding Value is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GB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 [a – (p – q)d]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 6.48dt/ha in our invented Corn-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Striga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-example (where we had, as one example, p=0.1 and a=d=2)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748AC66-1FF1-439D-AE52-B5F58FB063C7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25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289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 rechteckige Legende 4"/>
          <p:cNvSpPr/>
          <p:nvPr/>
        </p:nvSpPr>
        <p:spPr>
          <a:xfrm>
            <a:off x="96000" y="4520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4" name="Textfeld 5"/>
          <p:cNvSpPr txBox="1"/>
          <p:nvPr/>
        </p:nvSpPr>
        <p:spPr>
          <a:xfrm>
            <a:off x="396749" y="237326"/>
            <a:ext cx="1160475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value of a genotype for breeding in the discussed sense is what is called a genotypes’  </a:t>
            </a:r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Breeding value. </a:t>
            </a:r>
          </a:p>
          <a:p>
            <a:endParaRPr lang="en-GB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Writing these capital Latin letters 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... indicated summation across those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loci that influence the genetic variation of the focal trait. So … </a:t>
            </a:r>
          </a:p>
          <a:p>
            <a:endParaRPr lang="en-GB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</a:t>
            </a:r>
            <a:r>
              <a:rPr lang="en-GB" sz="2400" baseline="30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locus] α</a:t>
            </a:r>
            <a:r>
              <a:rPr lang="en-GB" sz="2400" baseline="-25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α</a:t>
            </a:r>
            <a:r>
              <a:rPr lang="en-GB" sz="2400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  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locus] α</a:t>
            </a:r>
            <a:r>
              <a:rPr lang="en-GB" sz="24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α</a:t>
            </a:r>
            <a:r>
              <a:rPr lang="en-GB" sz="24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  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[3</a:t>
            </a:r>
            <a:r>
              <a:rPr lang="en-GB" sz="2400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GB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locus] α</a:t>
            </a:r>
            <a:r>
              <a:rPr lang="en-GB" sz="2400" baseline="-25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α</a:t>
            </a:r>
            <a:r>
              <a:rPr lang="en-GB" sz="2400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  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+ etc.;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and j may indicate homozygous or heterozygous genotype (we neglect epistasis).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►Oftentimes 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presented as ‘value’:		</a:t>
            </a:r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+ α</a:t>
            </a:r>
            <a:r>
              <a:rPr lang="en-GB" sz="24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+ α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et cetera</a:t>
            </a:r>
            <a:endParaRPr lang="en-GB" sz="2400" i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►Oftentimes 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expressed as …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   … ‘deviation’ from the population mean µ, 	</a:t>
            </a:r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b="1" strike="sngStrik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sz="2400" strike="sngStrike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α</a:t>
            </a:r>
            <a:r>
              <a:rPr lang="en-GB" sz="24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+ α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et cetera</a:t>
            </a:r>
            <a:b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this case we should appreciate it as ‘effect’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instead of as ‘value’.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know, the mean of values is usually µ≠0; yet, the mean of effects is indeed µ=0.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03841" y="4348065"/>
            <a:ext cx="541175" cy="3498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FAC5C5D-C730-4C3F-9415-2E8B691AF0A1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26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1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000" y="36000"/>
            <a:ext cx="12058816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UNPLAB-QuGen_Ch-7[</a:t>
            </a:r>
            <a:r>
              <a:rPr lang="de-DE" dirty="0" err="1"/>
              <a:t>Stat</a:t>
            </a:r>
            <a:r>
              <a:rPr lang="de-DE" dirty="0"/>
              <a:t> </a:t>
            </a:r>
            <a:r>
              <a:rPr lang="de-DE" dirty="0" err="1"/>
              <a:t>Mod</a:t>
            </a:r>
            <a:r>
              <a:rPr lang="de-DE" dirty="0"/>
              <a:t> II]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238613" y="6342529"/>
            <a:ext cx="892203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27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5"/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27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A6EC6C-27A9-4920-A674-15E5370C63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4" y="4294102"/>
            <a:ext cx="2497819" cy="2497819"/>
          </a:xfrm>
          <a:prstGeom prst="rect">
            <a:avLst/>
          </a:prstGeom>
          <a:effectLst>
            <a:outerShdw blurRad="50800" dist="38100" dir="2700000" sx="101000" sy="101000" algn="tl" rotWithShape="0">
              <a:schemeClr val="tx1">
                <a:alpha val="40000"/>
              </a:scheme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797F37-2CA8-4484-A09C-8D420621BF03}"/>
              </a:ext>
            </a:extLst>
          </p:cNvPr>
          <p:cNvSpPr txBox="1"/>
          <p:nvPr/>
        </p:nvSpPr>
        <p:spPr>
          <a:xfrm>
            <a:off x="0" y="3922984"/>
            <a:ext cx="14316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sz="1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106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002" y="36001"/>
            <a:ext cx="6262274" cy="563231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already know: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Populations Genetics.</a:t>
            </a: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GxE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h², Stability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Genetic Correlation between traits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Breeding Methodology</a:t>
            </a:r>
          </a:p>
          <a:p>
            <a:endParaRPr lang="en-GB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Keywords of this chapter: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„average effect of Allele A1“ (synonymous: „statistical additive effect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of allele A1“)</a:t>
            </a: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„average effect of Allele A2“ (synonymous: „statistical additive effect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of allele A2“).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  <a:sym typeface="Symbol (PCL6)"/>
              </a:rPr>
              <a:t></a:t>
            </a:r>
            <a:r>
              <a:rPr lang="en-GB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dominance deviation (dom. effect) of the allele combination (locus) A1A2”.</a:t>
            </a:r>
          </a:p>
          <a:p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Breeding Value.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dirty="0"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Algebra as introduced in this chapter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►►► </a:t>
            </a:r>
            <a:endParaRPr lang="de-DE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FE0FC67A-71FF-4083-B1B0-3DF4F3B988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738451"/>
              </p:ext>
            </p:extLst>
          </p:nvPr>
        </p:nvGraphicFramePr>
        <p:xfrm>
          <a:off x="6460077" y="106579"/>
          <a:ext cx="5427123" cy="662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1" name="Document" r:id="rId3" imgW="5960676" imgH="7276864" progId="Word.Document.12">
                  <p:link updateAutomatic="1"/>
                </p:oleObj>
              </mc:Choice>
              <mc:Fallback>
                <p:oleObj name="Document" r:id="rId3" imgW="5960676" imgH="7276864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60077" y="106579"/>
                        <a:ext cx="5427123" cy="662473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75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11238613" y="6342529"/>
            <a:ext cx="892203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375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040" y="49629"/>
            <a:ext cx="12053454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Statistical Model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originates from animal breeding; it basically describes the situation of a population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and its genetic improvement (e.g. in Recurrent Selection). DOI:10.1093/genetics/167.4.1529                                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(*outcrossing species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371392" y="2191308"/>
            <a:ext cx="7742102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parameters of the statistical model characterize the </a:t>
            </a:r>
            <a:r>
              <a:rPr kumimoji="0" lang="en-GB" altLang="en-US" sz="180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average</a:t>
            </a:r>
            <a:r>
              <a:rPr kumimoji="0" lang="en-GB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effects of genes and gene combinations in </a:t>
            </a:r>
            <a:r>
              <a:rPr kumimoji="0" lang="en-GB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populations</a:t>
            </a: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with given (mostly unknown) allele and genotype frequencies such as p(A) &amp; q(a) and </a:t>
            </a:r>
            <a:r>
              <a:rPr lang="en-GB" alt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P(AA), H(Aa); Q(aa).</a:t>
            </a: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We mainly consider cases in </a:t>
            </a:r>
            <a:r>
              <a:rPr kumimoji="0" lang="en-GB" altLang="en-US" sz="180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Generalized HWE </a:t>
            </a:r>
            <a:r>
              <a: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(N=∞; R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andom Mating, No Selection / Migration / Mutation; in case of several loci per trait: LD=0 i.e. gamete phase equilibrium; UNPLAB-PopGen_Ch-9[LD I to III]).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Parameters of the statistical models are: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The population mean </a:t>
            </a:r>
            <a:r>
              <a:rPr lang="en-GB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The average effect of an allele </a:t>
            </a:r>
            <a:r>
              <a:rPr lang="en-GB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GB" altLang="en-US" b="1" baseline="-25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The dominance effect of a locus </a:t>
            </a:r>
            <a:r>
              <a:rPr lang="en-GB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(effect of a pair of alleles), </a:t>
            </a:r>
            <a:r>
              <a:rPr lang="en-GB" altLang="en-US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GB" altLang="en-US" b="1" baseline="-25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The epistatic effects: interaction of non-allelic genes </a:t>
            </a:r>
            <a:b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GB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and k such as (</a:t>
            </a:r>
            <a:r>
              <a:rPr lang="en-GB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αα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en-US" b="1" baseline="-25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ik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40" y="5728926"/>
            <a:ext cx="12053454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You see that, different from the parameters of the Metric Model, here the parameters are written in </a:t>
            </a:r>
            <a:r>
              <a:rPr lang="en-GB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Greek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Γκριικ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letters: </a:t>
            </a:r>
            <a:r>
              <a:rPr lang="en-GB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µ, α, δ, (αα), …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 and here, the sums of effects across loci are written in </a:t>
            </a:r>
            <a:r>
              <a:rPr lang="en-GB" altLang="en-US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capital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Latin letters (</a:t>
            </a:r>
            <a:r>
              <a:rPr lang="en-GB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A, D, AA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, ...).</a:t>
            </a:r>
            <a:endParaRPr lang="en-GB" altLang="en-US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Remember, the sum of metric additive and dominance effects across loci is written by us in small Latin letter (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40" y="1370199"/>
            <a:ext cx="4180723" cy="41683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995127" y="1362271"/>
            <a:ext cx="9118367" cy="3732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Sketch of a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population and of pollen shedding. </a:t>
            </a:r>
            <a:r>
              <a:rPr lang="en-GB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914" y="3069169"/>
            <a:ext cx="1660849" cy="2477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feld 5">
            <a:extLst>
              <a:ext uri="{FF2B5EF4-FFF2-40B4-BE49-F238E27FC236}">
                <a16:creationId xmlns:a16="http://schemas.microsoft.com/office/drawing/2014/main" id="{9CE23309-4D44-4CDE-ABE0-BFCB4F8C5311}"/>
              </a:ext>
            </a:extLst>
          </p:cNvPr>
          <p:cNvSpPr txBox="1"/>
          <p:nvPr/>
        </p:nvSpPr>
        <p:spPr>
          <a:xfrm>
            <a:off x="11195561" y="113936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4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46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0040" y="49629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are asking this question: We have a specific genotype, what will be this genotype‘s ‘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’ or merit if we use it to genetically improve our breeding population?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040" y="1169328"/>
            <a:ext cx="10440236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collector postage stamps can be quite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expensive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Although they have, literally, no value ... 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 to note down a decent password, paper space on the stamps backside may be too small  ;-)  ...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it is their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rareness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that makes them precious.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Rare goods may be in high demand, expensive, valuable. This logic applies to favourable genes, too.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9114" y="932054"/>
            <a:ext cx="1504380" cy="1965890"/>
          </a:xfrm>
          <a:prstGeom prst="rect">
            <a:avLst/>
          </a:prstGeom>
          <a:effectLst>
            <a:outerShdw blurRad="50800" dist="38100" dir="2700000" algn="tl" rotWithShape="0">
              <a:srgbClr val="0000FF">
                <a:alpha val="40000"/>
              </a:srgbClr>
            </a:outerShdw>
          </a:effectLst>
        </p:spPr>
      </p:pic>
      <p:sp>
        <p:nvSpPr>
          <p:cNvPr id="14" name="TextBox 13"/>
          <p:cNvSpPr txBox="1">
            <a:spLocks noChangeAspect="1"/>
          </p:cNvSpPr>
          <p:nvPr/>
        </p:nvSpPr>
        <p:spPr>
          <a:xfrm>
            <a:off x="2223954" y="4824535"/>
            <a:ext cx="211662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i="1" dirty="0" err="1">
                <a:latin typeface="Arial" panose="020B0604020202020204" pitchFamily="34" charset="0"/>
                <a:cs typeface="Arial" panose="020B0604020202020204" pitchFamily="34" charset="0"/>
              </a:rPr>
              <a:t>Striga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>
                <a:latin typeface="Arial" panose="020B0604020202020204" pitchFamily="34" charset="0"/>
                <a:cs typeface="Arial" panose="020B0604020202020204" pitchFamily="34" charset="0"/>
              </a:rPr>
              <a:t>hermonthica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5">
            <a:extLst>
              <a:ext uri="{FF2B5EF4-FFF2-40B4-BE49-F238E27FC236}">
                <a16:creationId xmlns:a16="http://schemas.microsoft.com/office/drawing/2014/main" id="{3BC2489F-1E1E-4ACE-93F6-5C6DE62A9CA6}"/>
              </a:ext>
            </a:extLst>
          </p:cNvPr>
          <p:cNvSpPr txBox="1"/>
          <p:nvPr/>
        </p:nvSpPr>
        <p:spPr>
          <a:xfrm>
            <a:off x="11115770" y="4963034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5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9BAB06-5B82-45F6-833C-90CB4624D7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1" y="2640639"/>
            <a:ext cx="2116629" cy="255932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307569" y="2658359"/>
            <a:ext cx="9805926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e.g. your sorghum or maize breeding population is fully resistant against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Striga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hermonthica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then a specific genotype holding a resistance gene is of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value </a:t>
            </a:r>
            <a:b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for you. If your population is fully susceptible against this parasitic plant, then …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  of high value.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040" y="5557100"/>
            <a:ext cx="11992129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Cf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DOI 10.1080/15427528.2022.2156960.</a:t>
            </a:r>
          </a:p>
          <a:p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Striga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hermonthica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a devastating parasitic plant species, attacks e.g. maize and sorghum.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 similar way, </a:t>
            </a:r>
            <a:r>
              <a:rPr lang="en-GB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Orobanche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sp. attacks dicotyledonous plants (such as tomato, potato, sunflower, faba bean, cucumber, eggplant, carrot, olives, and others).</a:t>
            </a:r>
          </a:p>
        </p:txBody>
      </p:sp>
    </p:spTree>
    <p:extLst>
      <p:ext uri="{BB962C8B-B14F-4D97-AF65-F5344CB8AC3E}">
        <p14:creationId xmlns:p14="http://schemas.microsoft.com/office/powerpoint/2010/main" val="2393355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511" y="1599160"/>
            <a:ext cx="12016512" cy="507831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			We invent an example. We invent ‘true’ genetic data (zero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GxE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effects &amp; error).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			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focal genotype is A1A1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the A1-alleles causes monogenic resistance. 				Resistance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A1 and susceptibility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A2 show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intermediate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gene action.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			Yield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case of </a:t>
            </a:r>
            <a:r>
              <a:rPr lang="en-GB" i="1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Striga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infestation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			if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A1A1 ►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‚resistant‘ type yields     30 dt/ha;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			if A2A2 ► ‚susceptible‘ type yields 26 dt/ha;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			if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A2 </a:t>
            </a:r>
            <a:r>
              <a:rPr lang="en-GB" dirty="0">
                <a:solidFill>
                  <a:srgbClr val="696F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‘semi ...’ type yields        28 dt/ha (the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hetero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zygous type).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			The population that should be improved is in HWE, p(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)=0.5 (the resistance 				allele is not ‘rare’ ... but see later). 		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			Average yield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of that population (again: HWE) is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			0.25 ∙ 30 dt/ha + 0.5 ∙ 28 dt/ha  + 0.25 ∙  26 dt/ha =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µ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 dt/ha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Mate genotype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A1A1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that population. Offspring generation then has a new frequency p(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)=0.75 ... because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offspring is composed from 50%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types and 50%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A2 genotypes (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¿es </a:t>
            </a:r>
            <a:r>
              <a:rPr lang="de-DE" i="1" dirty="0" err="1">
                <a:latin typeface="Arial" panose="020B0604020202020204" pitchFamily="34" charset="0"/>
                <a:cs typeface="Arial" panose="020B0604020202020204" pitchFamily="34" charset="0"/>
              </a:rPr>
              <a:t>claro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Yield-of-offspring is              0.5 ∙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/ha + 0.5 ∙ 28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/ha = 29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/ha (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yeah, yeah, heterogeneity-effects neglected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use of genotype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A1A1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resulted in 29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/ha &gt;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/ha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a genetic improvement of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/ha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 bene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Random Mating we get:  0.75²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+ 2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0.75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0.25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+ 0.5²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= 29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/ha.  Just as before ;-) ;-) ;-)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40" y="931982"/>
            <a:ext cx="2981740" cy="38964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463282" y="1055227"/>
            <a:ext cx="9650212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Rare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goods may be in high demand, expensive, valuable.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4C5BB7-531A-42E5-BDB2-722DA2F3DAE4}"/>
              </a:ext>
            </a:extLst>
          </p:cNvPr>
          <p:cNvSpPr txBox="1"/>
          <p:nvPr/>
        </p:nvSpPr>
        <p:spPr>
          <a:xfrm>
            <a:off x="60040" y="49629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are asking this question: We have a specific genotype, what will be this genotype‘s ‘value’ or merit if we use it to genetically improve our breeding population? </a:t>
            </a:r>
          </a:p>
        </p:txBody>
      </p:sp>
      <p:sp>
        <p:nvSpPr>
          <p:cNvPr id="10" name="Textfeld 5">
            <a:extLst>
              <a:ext uri="{FF2B5EF4-FFF2-40B4-BE49-F238E27FC236}">
                <a16:creationId xmlns:a16="http://schemas.microsoft.com/office/drawing/2014/main" id="{0E347ADF-DD7E-4DA9-8549-8D27392E9C8D}"/>
              </a:ext>
            </a:extLst>
          </p:cNvPr>
          <p:cNvSpPr txBox="1"/>
          <p:nvPr/>
        </p:nvSpPr>
        <p:spPr>
          <a:xfrm>
            <a:off x="11177090" y="2796943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6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39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0040" y="49629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are asking this question: We have a specific genotype, what will be this genotype‘s </a:t>
            </a:r>
            <a:r>
              <a:rPr lang="en-GB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if we use it to genetically improve our breeding population?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73258" y="1112363"/>
            <a:ext cx="10440236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More formally, Algebra-based (still, p(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= q(A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= 0.5).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Still c=28, a=2, d=0   …  as you have anyway already noticed before.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mean performance of our HWE-breeding population (‚Reference Population‘)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using the Metric Effects: 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c + p² a + 2pq d + q² (-a)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(p-q)a +2pqd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 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dt/ha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613346"/>
              </p:ext>
            </p:extLst>
          </p:nvPr>
        </p:nvGraphicFramePr>
        <p:xfrm>
          <a:off x="1721556" y="2701073"/>
          <a:ext cx="10391937" cy="18440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463979">
                  <a:extLst>
                    <a:ext uri="{9D8B030D-6E8A-4147-A177-3AD203B41FA5}">
                      <a16:colId xmlns:a16="http://schemas.microsoft.com/office/drawing/2014/main" val="298431074"/>
                    </a:ext>
                  </a:extLst>
                </a:gridCol>
                <a:gridCol w="3463979">
                  <a:extLst>
                    <a:ext uri="{9D8B030D-6E8A-4147-A177-3AD203B41FA5}">
                      <a16:colId xmlns:a16="http://schemas.microsoft.com/office/drawing/2014/main" val="4074926931"/>
                    </a:ext>
                  </a:extLst>
                </a:gridCol>
                <a:gridCol w="3463979">
                  <a:extLst>
                    <a:ext uri="{9D8B030D-6E8A-4147-A177-3AD203B41FA5}">
                      <a16:colId xmlns:a16="http://schemas.microsoft.com/office/drawing/2014/main" val="2375195582"/>
                    </a:ext>
                  </a:extLst>
                </a:gridCol>
              </a:tblGrid>
              <a:tr h="348360">
                <a:tc gridSpan="3"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Parameters and values</a:t>
                      </a:r>
                      <a:r>
                        <a:rPr lang="en-GB" b="0" baseline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deduce the average genetic value (‚performance‘) of the population</a:t>
                      </a:r>
                      <a:endParaRPr lang="en-GB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783429"/>
                  </a:ext>
                </a:extLst>
              </a:tr>
              <a:tr h="348360"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Genotype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Frequency</a:t>
                      </a:r>
                      <a:r>
                        <a:rPr lang="en-GB" b="0" baseline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HWE</a:t>
                      </a:r>
                      <a:endParaRPr lang="en-GB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Genetic value</a:t>
                      </a:r>
                      <a:r>
                        <a:rPr lang="en-GB" b="0" baseline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(yield)</a:t>
                      </a:r>
                      <a:endParaRPr lang="en-GB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241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A1A1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p²    = 0.25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noProof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c+a</a:t>
                      </a:r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30 </a:t>
                      </a:r>
                      <a:r>
                        <a:rPr lang="en-GB" b="0" noProof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dt</a:t>
                      </a:r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(ha)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045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A1A2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2pq = 0.50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noProof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c+d</a:t>
                      </a:r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28 </a:t>
                      </a:r>
                      <a:r>
                        <a:rPr lang="en-GB" b="0" noProof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dt</a:t>
                      </a:r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(ha)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426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A2A2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q²     = 0.25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noProof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c+a</a:t>
                      </a:r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26 </a:t>
                      </a:r>
                      <a:r>
                        <a:rPr lang="en-GB" b="0" noProof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dt</a:t>
                      </a:r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(ha)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717145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686118" y="4713521"/>
            <a:ext cx="10440236" cy="20313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have noticed that this mean value of the population (here being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/ha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depended on: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► How strong is the effect of that locus (of its alleles), this is: Size of the additive effect a ?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► Is there dominance? So: What is  size of ‚d‘ – absolute and relative to ‘a’?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► What are the allele frequencies p(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and q(A2) ?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► Is the population indeed in HWE?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9" y="975827"/>
            <a:ext cx="1544825" cy="3627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28" y="4875243"/>
            <a:ext cx="1386649" cy="18500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9536" y="4175449"/>
            <a:ext cx="1560935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‚</a:t>
            </a:r>
            <a:r>
              <a:rPr lang="de-D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‘,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‚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Penunze‘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;-)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5">
            <a:extLst>
              <a:ext uri="{FF2B5EF4-FFF2-40B4-BE49-F238E27FC236}">
                <a16:creationId xmlns:a16="http://schemas.microsoft.com/office/drawing/2014/main" id="{BB6E41CC-F3DC-4149-871C-DB9692B0DED6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7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630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68" y="4138894"/>
            <a:ext cx="1901899" cy="2646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Group 4"/>
          <p:cNvGrpSpPr/>
          <p:nvPr/>
        </p:nvGrpSpPr>
        <p:grpSpPr>
          <a:xfrm>
            <a:off x="69503" y="1285930"/>
            <a:ext cx="5207419" cy="3040869"/>
            <a:chOff x="69503" y="1285930"/>
            <a:chExt cx="5207419" cy="3040869"/>
          </a:xfrm>
        </p:grpSpPr>
        <p:sp>
          <p:nvSpPr>
            <p:cNvPr id="12" name="Line 6"/>
            <p:cNvSpPr>
              <a:spLocks noChangeShapeType="1"/>
            </p:cNvSpPr>
            <p:nvPr/>
          </p:nvSpPr>
          <p:spPr bwMode="auto">
            <a:xfrm flipV="1">
              <a:off x="837568" y="1354484"/>
              <a:ext cx="1853" cy="2453107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 flipH="1" flipV="1">
              <a:off x="4583002" y="1349851"/>
              <a:ext cx="927" cy="2457739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Line 8"/>
            <p:cNvSpPr>
              <a:spLocks noChangeShapeType="1"/>
            </p:cNvSpPr>
            <p:nvPr/>
          </p:nvSpPr>
          <p:spPr bwMode="auto">
            <a:xfrm flipH="1">
              <a:off x="778279" y="3807591"/>
              <a:ext cx="59290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>
              <a:off x="4583929" y="3807591"/>
              <a:ext cx="58363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427173" y="3739037"/>
              <a:ext cx="375103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26.0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 flipH="1">
              <a:off x="778279" y="3501879"/>
              <a:ext cx="59290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Line 12"/>
            <p:cNvSpPr>
              <a:spLocks noChangeShapeType="1"/>
            </p:cNvSpPr>
            <p:nvPr/>
          </p:nvSpPr>
          <p:spPr bwMode="auto">
            <a:xfrm>
              <a:off x="4583929" y="3501879"/>
              <a:ext cx="58363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427173" y="3433325"/>
              <a:ext cx="375103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26.5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" name="Line 14"/>
            <p:cNvSpPr>
              <a:spLocks noChangeShapeType="1"/>
            </p:cNvSpPr>
            <p:nvPr/>
          </p:nvSpPr>
          <p:spPr bwMode="auto">
            <a:xfrm flipH="1">
              <a:off x="778279" y="3195240"/>
              <a:ext cx="59290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Line 15"/>
            <p:cNvSpPr>
              <a:spLocks noChangeShapeType="1"/>
            </p:cNvSpPr>
            <p:nvPr/>
          </p:nvSpPr>
          <p:spPr bwMode="auto">
            <a:xfrm>
              <a:off x="4583929" y="3195240"/>
              <a:ext cx="58363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427173" y="3126687"/>
              <a:ext cx="375103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27.0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auto">
            <a:xfrm flipH="1">
              <a:off x="778279" y="2888602"/>
              <a:ext cx="59290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4583929" y="2888602"/>
              <a:ext cx="58363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427173" y="2820049"/>
              <a:ext cx="375103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27.5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7" name="Line 20"/>
            <p:cNvSpPr>
              <a:spLocks noChangeShapeType="1"/>
            </p:cNvSpPr>
            <p:nvPr/>
          </p:nvSpPr>
          <p:spPr bwMode="auto">
            <a:xfrm flipH="1">
              <a:off x="778279" y="2581038"/>
              <a:ext cx="59290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Line 21"/>
            <p:cNvSpPr>
              <a:spLocks noChangeShapeType="1"/>
            </p:cNvSpPr>
            <p:nvPr/>
          </p:nvSpPr>
          <p:spPr bwMode="auto">
            <a:xfrm>
              <a:off x="4583929" y="2581038"/>
              <a:ext cx="58363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427173" y="2512483"/>
              <a:ext cx="375103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28.0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0" name="Line 23"/>
            <p:cNvSpPr>
              <a:spLocks noChangeShapeType="1"/>
            </p:cNvSpPr>
            <p:nvPr/>
          </p:nvSpPr>
          <p:spPr bwMode="auto">
            <a:xfrm flipH="1">
              <a:off x="778279" y="2274399"/>
              <a:ext cx="59290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Line 24"/>
            <p:cNvSpPr>
              <a:spLocks noChangeShapeType="1"/>
            </p:cNvSpPr>
            <p:nvPr/>
          </p:nvSpPr>
          <p:spPr bwMode="auto">
            <a:xfrm>
              <a:off x="4583929" y="2274399"/>
              <a:ext cx="58363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427173" y="2205844"/>
              <a:ext cx="375103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28.5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3" name="Line 26"/>
            <p:cNvSpPr>
              <a:spLocks noChangeShapeType="1"/>
            </p:cNvSpPr>
            <p:nvPr/>
          </p:nvSpPr>
          <p:spPr bwMode="auto">
            <a:xfrm flipH="1">
              <a:off x="778279" y="1967761"/>
              <a:ext cx="59290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Line 27"/>
            <p:cNvSpPr>
              <a:spLocks noChangeShapeType="1"/>
            </p:cNvSpPr>
            <p:nvPr/>
          </p:nvSpPr>
          <p:spPr bwMode="auto">
            <a:xfrm>
              <a:off x="4583929" y="1967761"/>
              <a:ext cx="58363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427173" y="1899207"/>
              <a:ext cx="375103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29.0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6" name="Line 29"/>
            <p:cNvSpPr>
              <a:spLocks noChangeShapeType="1"/>
            </p:cNvSpPr>
            <p:nvPr/>
          </p:nvSpPr>
          <p:spPr bwMode="auto">
            <a:xfrm flipH="1">
              <a:off x="778279" y="1661122"/>
              <a:ext cx="59290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Line 30"/>
            <p:cNvSpPr>
              <a:spLocks noChangeShapeType="1"/>
            </p:cNvSpPr>
            <p:nvPr/>
          </p:nvSpPr>
          <p:spPr bwMode="auto">
            <a:xfrm>
              <a:off x="4583929" y="1661122"/>
              <a:ext cx="58363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427173" y="1592568"/>
              <a:ext cx="375103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29.5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0" name="Line 32"/>
            <p:cNvSpPr>
              <a:spLocks noChangeShapeType="1"/>
            </p:cNvSpPr>
            <p:nvPr/>
          </p:nvSpPr>
          <p:spPr bwMode="auto">
            <a:xfrm flipH="1">
              <a:off x="778279" y="1354484"/>
              <a:ext cx="59290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Line 33"/>
            <p:cNvSpPr>
              <a:spLocks noChangeShapeType="1"/>
            </p:cNvSpPr>
            <p:nvPr/>
          </p:nvSpPr>
          <p:spPr bwMode="auto">
            <a:xfrm>
              <a:off x="4583929" y="1354484"/>
              <a:ext cx="58363" cy="0"/>
            </a:xfrm>
            <a:prstGeom prst="line">
              <a:avLst/>
            </a:pr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427173" y="1285930"/>
              <a:ext cx="375103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30.0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 rot="16200000">
              <a:off x="-679100" y="2312302"/>
              <a:ext cx="1728037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Population mean</a:t>
              </a:r>
              <a:r>
                <a:rPr kumimoji="0" lang="en-GB" altLang="en-US" sz="15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cs typeface="Arial" panose="020B0604020202020204" pitchFamily="34" charset="0"/>
                </a:rPr>
                <a:t> µ 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6" name="Line 39"/>
            <p:cNvSpPr>
              <a:spLocks noChangeShapeType="1"/>
            </p:cNvSpPr>
            <p:nvPr/>
          </p:nvSpPr>
          <p:spPr bwMode="auto">
            <a:xfrm>
              <a:off x="837569" y="3807591"/>
              <a:ext cx="3746360" cy="0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41"/>
            <p:cNvSpPr>
              <a:spLocks noChangeShapeType="1"/>
            </p:cNvSpPr>
            <p:nvPr/>
          </p:nvSpPr>
          <p:spPr bwMode="auto">
            <a:xfrm>
              <a:off x="837569" y="3807591"/>
              <a:ext cx="0" cy="59290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Line 44"/>
            <p:cNvSpPr>
              <a:spLocks noChangeShapeType="1"/>
            </p:cNvSpPr>
            <p:nvPr/>
          </p:nvSpPr>
          <p:spPr bwMode="auto">
            <a:xfrm>
              <a:off x="1024701" y="3807591"/>
              <a:ext cx="0" cy="30571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Line 46"/>
            <p:cNvSpPr>
              <a:spLocks noChangeShapeType="1"/>
            </p:cNvSpPr>
            <p:nvPr/>
          </p:nvSpPr>
          <p:spPr bwMode="auto">
            <a:xfrm>
              <a:off x="1211834" y="3807591"/>
              <a:ext cx="0" cy="59290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1083063" y="3880776"/>
              <a:ext cx="267702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0.1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2" name="Line 49"/>
            <p:cNvSpPr>
              <a:spLocks noChangeShapeType="1"/>
            </p:cNvSpPr>
            <p:nvPr/>
          </p:nvSpPr>
          <p:spPr bwMode="auto">
            <a:xfrm>
              <a:off x="1398967" y="3807591"/>
              <a:ext cx="0" cy="30571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auto">
            <a:xfrm>
              <a:off x="1586100" y="3807591"/>
              <a:ext cx="0" cy="59290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1458255" y="3880776"/>
              <a:ext cx="267702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0.2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5" name="Line 54"/>
            <p:cNvSpPr>
              <a:spLocks noChangeShapeType="1"/>
            </p:cNvSpPr>
            <p:nvPr/>
          </p:nvSpPr>
          <p:spPr bwMode="auto">
            <a:xfrm>
              <a:off x="1774158" y="3807591"/>
              <a:ext cx="0" cy="30571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Line 56"/>
            <p:cNvSpPr>
              <a:spLocks noChangeShapeType="1"/>
            </p:cNvSpPr>
            <p:nvPr/>
          </p:nvSpPr>
          <p:spPr bwMode="auto">
            <a:xfrm>
              <a:off x="1961291" y="3807591"/>
              <a:ext cx="0" cy="59290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1832523" y="3880776"/>
              <a:ext cx="267702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0.3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8" name="Line 59"/>
            <p:cNvSpPr>
              <a:spLocks noChangeShapeType="1"/>
            </p:cNvSpPr>
            <p:nvPr/>
          </p:nvSpPr>
          <p:spPr bwMode="auto">
            <a:xfrm>
              <a:off x="2148424" y="3807591"/>
              <a:ext cx="0" cy="30571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Line 61"/>
            <p:cNvSpPr>
              <a:spLocks noChangeShapeType="1"/>
            </p:cNvSpPr>
            <p:nvPr/>
          </p:nvSpPr>
          <p:spPr bwMode="auto">
            <a:xfrm>
              <a:off x="2335557" y="3807591"/>
              <a:ext cx="0" cy="59290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2207714" y="3880776"/>
              <a:ext cx="267702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0.4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1" name="Line 64"/>
            <p:cNvSpPr>
              <a:spLocks noChangeShapeType="1"/>
            </p:cNvSpPr>
            <p:nvPr/>
          </p:nvSpPr>
          <p:spPr bwMode="auto">
            <a:xfrm>
              <a:off x="2522689" y="3807591"/>
              <a:ext cx="0" cy="30571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Line 66"/>
            <p:cNvSpPr>
              <a:spLocks noChangeShapeType="1"/>
            </p:cNvSpPr>
            <p:nvPr/>
          </p:nvSpPr>
          <p:spPr bwMode="auto">
            <a:xfrm>
              <a:off x="2710749" y="3807591"/>
              <a:ext cx="0" cy="59290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2581978" y="3880776"/>
              <a:ext cx="267702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4" name="Line 69"/>
            <p:cNvSpPr>
              <a:spLocks noChangeShapeType="1"/>
            </p:cNvSpPr>
            <p:nvPr/>
          </p:nvSpPr>
          <p:spPr bwMode="auto">
            <a:xfrm>
              <a:off x="2897882" y="3807591"/>
              <a:ext cx="0" cy="30571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Line 71"/>
            <p:cNvSpPr>
              <a:spLocks noChangeShapeType="1"/>
            </p:cNvSpPr>
            <p:nvPr/>
          </p:nvSpPr>
          <p:spPr bwMode="auto">
            <a:xfrm>
              <a:off x="3085014" y="3807591"/>
              <a:ext cx="0" cy="59290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2956243" y="3880776"/>
              <a:ext cx="267702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0.6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7" name="Line 74"/>
            <p:cNvSpPr>
              <a:spLocks noChangeShapeType="1"/>
            </p:cNvSpPr>
            <p:nvPr/>
          </p:nvSpPr>
          <p:spPr bwMode="auto">
            <a:xfrm>
              <a:off x="3272147" y="3807591"/>
              <a:ext cx="0" cy="30571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Line 76"/>
            <p:cNvSpPr>
              <a:spLocks noChangeShapeType="1"/>
            </p:cNvSpPr>
            <p:nvPr/>
          </p:nvSpPr>
          <p:spPr bwMode="auto">
            <a:xfrm>
              <a:off x="3459280" y="3807591"/>
              <a:ext cx="0" cy="59290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Line 79"/>
            <p:cNvSpPr>
              <a:spLocks noChangeShapeType="1"/>
            </p:cNvSpPr>
            <p:nvPr/>
          </p:nvSpPr>
          <p:spPr bwMode="auto">
            <a:xfrm>
              <a:off x="3647339" y="3807591"/>
              <a:ext cx="0" cy="30571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Line 81"/>
            <p:cNvSpPr>
              <a:spLocks noChangeShapeType="1"/>
            </p:cNvSpPr>
            <p:nvPr/>
          </p:nvSpPr>
          <p:spPr bwMode="auto">
            <a:xfrm>
              <a:off x="3834471" y="3807591"/>
              <a:ext cx="0" cy="59290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3705702" y="3880776"/>
              <a:ext cx="267702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0.8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3" name="Line 84"/>
            <p:cNvSpPr>
              <a:spLocks noChangeShapeType="1"/>
            </p:cNvSpPr>
            <p:nvPr/>
          </p:nvSpPr>
          <p:spPr bwMode="auto">
            <a:xfrm>
              <a:off x="4021604" y="3807591"/>
              <a:ext cx="0" cy="30571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Line 86"/>
            <p:cNvSpPr>
              <a:spLocks noChangeShapeType="1"/>
            </p:cNvSpPr>
            <p:nvPr/>
          </p:nvSpPr>
          <p:spPr bwMode="auto">
            <a:xfrm>
              <a:off x="4208737" y="3807591"/>
              <a:ext cx="0" cy="59290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4080894" y="3880776"/>
              <a:ext cx="267702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0.9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6" name="Line 89"/>
            <p:cNvSpPr>
              <a:spLocks noChangeShapeType="1"/>
            </p:cNvSpPr>
            <p:nvPr/>
          </p:nvSpPr>
          <p:spPr bwMode="auto">
            <a:xfrm>
              <a:off x="4395870" y="3807591"/>
              <a:ext cx="0" cy="30571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Line 91"/>
            <p:cNvSpPr>
              <a:spLocks noChangeShapeType="1"/>
            </p:cNvSpPr>
            <p:nvPr/>
          </p:nvSpPr>
          <p:spPr bwMode="auto">
            <a:xfrm>
              <a:off x="4583929" y="3807591"/>
              <a:ext cx="0" cy="59290"/>
            </a:xfrm>
            <a:prstGeom prst="lin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4455160" y="3880776"/>
              <a:ext cx="267702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815335" y="3787210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1003394" y="3664925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1190527" y="3542641"/>
              <a:ext cx="42614" cy="41688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1377659" y="3419429"/>
              <a:ext cx="42614" cy="41688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1564792" y="3296218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1751925" y="3173933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1939984" y="3050722"/>
              <a:ext cx="42614" cy="43541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Oval 86"/>
            <p:cNvSpPr>
              <a:spLocks noChangeArrowheads="1"/>
            </p:cNvSpPr>
            <p:nvPr/>
          </p:nvSpPr>
          <p:spPr bwMode="auto">
            <a:xfrm>
              <a:off x="2127117" y="2928437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2314250" y="2806152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2501383" y="2683868"/>
              <a:ext cx="42614" cy="41688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2688515" y="2560657"/>
              <a:ext cx="42614" cy="41688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2876574" y="2437445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3063707" y="2315160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3250840" y="2191950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3437972" y="2069665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3625105" y="1947380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3813164" y="1825095"/>
              <a:ext cx="42614" cy="41688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4000297" y="1701884"/>
              <a:ext cx="42614" cy="41688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4187430" y="1578673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837569" y="1599980"/>
              <a:ext cx="3371169" cy="2207611"/>
            </a:xfrm>
            <a:custGeom>
              <a:avLst/>
              <a:gdLst>
                <a:gd name="T0" fmla="*/ 0 w 7278"/>
                <a:gd name="T1" fmla="*/ 4767 h 4767"/>
                <a:gd name="T2" fmla="*/ 404 w 7278"/>
                <a:gd name="T3" fmla="*/ 4503 h 4767"/>
                <a:gd name="T4" fmla="*/ 808 w 7278"/>
                <a:gd name="T5" fmla="*/ 4238 h 4767"/>
                <a:gd name="T6" fmla="*/ 1212 w 7278"/>
                <a:gd name="T7" fmla="*/ 3972 h 4767"/>
                <a:gd name="T8" fmla="*/ 1616 w 7278"/>
                <a:gd name="T9" fmla="*/ 3708 h 4767"/>
                <a:gd name="T10" fmla="*/ 2022 w 7278"/>
                <a:gd name="T11" fmla="*/ 3443 h 4767"/>
                <a:gd name="T12" fmla="*/ 2426 w 7278"/>
                <a:gd name="T13" fmla="*/ 3179 h 4767"/>
                <a:gd name="T14" fmla="*/ 2830 w 7278"/>
                <a:gd name="T15" fmla="*/ 2913 h 4767"/>
                <a:gd name="T16" fmla="*/ 3234 w 7278"/>
                <a:gd name="T17" fmla="*/ 2649 h 4767"/>
                <a:gd name="T18" fmla="*/ 3638 w 7278"/>
                <a:gd name="T19" fmla="*/ 2384 h 4767"/>
                <a:gd name="T20" fmla="*/ 4044 w 7278"/>
                <a:gd name="T21" fmla="*/ 2118 h 4767"/>
                <a:gd name="T22" fmla="*/ 4448 w 7278"/>
                <a:gd name="T23" fmla="*/ 1854 h 4767"/>
                <a:gd name="T24" fmla="*/ 4852 w 7278"/>
                <a:gd name="T25" fmla="*/ 1589 h 4767"/>
                <a:gd name="T26" fmla="*/ 5256 w 7278"/>
                <a:gd name="T27" fmla="*/ 1325 h 4767"/>
                <a:gd name="T28" fmla="*/ 5661 w 7278"/>
                <a:gd name="T29" fmla="*/ 1059 h 4767"/>
                <a:gd name="T30" fmla="*/ 6066 w 7278"/>
                <a:gd name="T31" fmla="*/ 794 h 4767"/>
                <a:gd name="T32" fmla="*/ 6470 w 7278"/>
                <a:gd name="T33" fmla="*/ 530 h 4767"/>
                <a:gd name="T34" fmla="*/ 6874 w 7278"/>
                <a:gd name="T35" fmla="*/ 264 h 4767"/>
                <a:gd name="T36" fmla="*/ 7278 w 7278"/>
                <a:gd name="T37" fmla="*/ 0 h 4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278" h="4767">
                  <a:moveTo>
                    <a:pt x="0" y="4767"/>
                  </a:moveTo>
                  <a:lnTo>
                    <a:pt x="404" y="4503"/>
                  </a:lnTo>
                  <a:lnTo>
                    <a:pt x="808" y="4238"/>
                  </a:lnTo>
                  <a:lnTo>
                    <a:pt x="1212" y="3972"/>
                  </a:lnTo>
                  <a:lnTo>
                    <a:pt x="1616" y="3708"/>
                  </a:lnTo>
                  <a:lnTo>
                    <a:pt x="2022" y="3443"/>
                  </a:lnTo>
                  <a:lnTo>
                    <a:pt x="2426" y="3179"/>
                  </a:lnTo>
                  <a:lnTo>
                    <a:pt x="2830" y="2913"/>
                  </a:lnTo>
                  <a:lnTo>
                    <a:pt x="3234" y="2649"/>
                  </a:lnTo>
                  <a:lnTo>
                    <a:pt x="3638" y="2384"/>
                  </a:lnTo>
                  <a:lnTo>
                    <a:pt x="4044" y="2118"/>
                  </a:lnTo>
                  <a:lnTo>
                    <a:pt x="4448" y="1854"/>
                  </a:lnTo>
                  <a:lnTo>
                    <a:pt x="4852" y="1589"/>
                  </a:lnTo>
                  <a:lnTo>
                    <a:pt x="5256" y="1325"/>
                  </a:lnTo>
                  <a:lnTo>
                    <a:pt x="5661" y="1059"/>
                  </a:lnTo>
                  <a:lnTo>
                    <a:pt x="6066" y="794"/>
                  </a:lnTo>
                  <a:lnTo>
                    <a:pt x="6470" y="530"/>
                  </a:lnTo>
                  <a:lnTo>
                    <a:pt x="6874" y="264"/>
                  </a:lnTo>
                  <a:lnTo>
                    <a:pt x="7278" y="0"/>
                  </a:lnTo>
                </a:path>
              </a:pathLst>
            </a:cu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4374563" y="1456388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4561695" y="1333177"/>
              <a:ext cx="42614" cy="42614"/>
            </a:xfrm>
            <a:prstGeom prst="ellipse">
              <a:avLst/>
            </a:pr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4208737" y="1354484"/>
              <a:ext cx="375192" cy="245496"/>
            </a:xfrm>
            <a:custGeom>
              <a:avLst/>
              <a:gdLst>
                <a:gd name="T0" fmla="*/ 0 w 810"/>
                <a:gd name="T1" fmla="*/ 529 h 529"/>
                <a:gd name="T2" fmla="*/ 405 w 810"/>
                <a:gd name="T3" fmla="*/ 264 h 529"/>
                <a:gd name="T4" fmla="*/ 810 w 810"/>
                <a:gd name="T5" fmla="*/ 0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0" h="529">
                  <a:moveTo>
                    <a:pt x="0" y="529"/>
                  </a:moveTo>
                  <a:lnTo>
                    <a:pt x="405" y="264"/>
                  </a:lnTo>
                  <a:lnTo>
                    <a:pt x="810" y="0"/>
                  </a:lnTo>
                </a:path>
              </a:pathLst>
            </a:custGeom>
            <a:solidFill>
              <a:schemeClr val="bg1"/>
            </a:solidFill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818114" y="3787210"/>
              <a:ext cx="37056" cy="31498"/>
            </a:xfrm>
            <a:custGeom>
              <a:avLst/>
              <a:gdLst>
                <a:gd name="T0" fmla="*/ 39 w 79"/>
                <a:gd name="T1" fmla="*/ 0 h 68"/>
                <a:gd name="T2" fmla="*/ 79 w 79"/>
                <a:gd name="T3" fmla="*/ 68 h 68"/>
                <a:gd name="T4" fmla="*/ 0 w 79"/>
                <a:gd name="T5" fmla="*/ 68 h 68"/>
                <a:gd name="T6" fmla="*/ 39 w 79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68">
                  <a:moveTo>
                    <a:pt x="39" y="0"/>
                  </a:moveTo>
                  <a:lnTo>
                    <a:pt x="79" y="68"/>
                  </a:lnTo>
                  <a:lnTo>
                    <a:pt x="0" y="68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bg1"/>
            </a:solidFill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4564474" y="1333177"/>
              <a:ext cx="37056" cy="31498"/>
            </a:xfrm>
            <a:custGeom>
              <a:avLst/>
              <a:gdLst>
                <a:gd name="T0" fmla="*/ 40 w 80"/>
                <a:gd name="T1" fmla="*/ 0 h 68"/>
                <a:gd name="T2" fmla="*/ 80 w 80"/>
                <a:gd name="T3" fmla="*/ 68 h 68"/>
                <a:gd name="T4" fmla="*/ 0 w 80"/>
                <a:gd name="T5" fmla="*/ 68 h 68"/>
                <a:gd name="T6" fmla="*/ 40 w 80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68">
                  <a:moveTo>
                    <a:pt x="40" y="0"/>
                  </a:moveTo>
                  <a:lnTo>
                    <a:pt x="80" y="68"/>
                  </a:lnTo>
                  <a:lnTo>
                    <a:pt x="0" y="68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bg1"/>
            </a:solidFill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818114" y="3797400"/>
              <a:ext cx="37056" cy="32424"/>
            </a:xfrm>
            <a:custGeom>
              <a:avLst/>
              <a:gdLst>
                <a:gd name="T0" fmla="*/ 39 w 79"/>
                <a:gd name="T1" fmla="*/ 70 h 70"/>
                <a:gd name="T2" fmla="*/ 0 w 79"/>
                <a:gd name="T3" fmla="*/ 0 h 70"/>
                <a:gd name="T4" fmla="*/ 79 w 79"/>
                <a:gd name="T5" fmla="*/ 0 h 70"/>
                <a:gd name="T6" fmla="*/ 39 w 79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70">
                  <a:moveTo>
                    <a:pt x="39" y="70"/>
                  </a:moveTo>
                  <a:lnTo>
                    <a:pt x="0" y="0"/>
                  </a:lnTo>
                  <a:lnTo>
                    <a:pt x="79" y="0"/>
                  </a:lnTo>
                  <a:lnTo>
                    <a:pt x="39" y="70"/>
                  </a:lnTo>
                  <a:close/>
                </a:path>
              </a:pathLst>
            </a:custGeom>
            <a:solidFill>
              <a:schemeClr val="bg1"/>
            </a:solidFill>
            <a:ln w="333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4564474" y="1343367"/>
              <a:ext cx="37056" cy="32424"/>
            </a:xfrm>
            <a:custGeom>
              <a:avLst/>
              <a:gdLst>
                <a:gd name="T0" fmla="*/ 40 w 80"/>
                <a:gd name="T1" fmla="*/ 70 h 70"/>
                <a:gd name="T2" fmla="*/ 0 w 80"/>
                <a:gd name="T3" fmla="*/ 0 h 70"/>
                <a:gd name="T4" fmla="*/ 80 w 80"/>
                <a:gd name="T5" fmla="*/ 0 h 70"/>
                <a:gd name="T6" fmla="*/ 40 w 8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70">
                  <a:moveTo>
                    <a:pt x="40" y="70"/>
                  </a:moveTo>
                  <a:lnTo>
                    <a:pt x="0" y="0"/>
                  </a:lnTo>
                  <a:lnTo>
                    <a:pt x="80" y="0"/>
                  </a:lnTo>
                  <a:lnTo>
                    <a:pt x="40" y="70"/>
                  </a:lnTo>
                  <a:close/>
                </a:path>
              </a:pathLst>
            </a:custGeom>
            <a:solidFill>
              <a:schemeClr val="bg1"/>
            </a:solidFill>
            <a:ln w="333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Rectangle 106"/>
            <p:cNvSpPr>
              <a:spLocks noChangeArrowheads="1"/>
            </p:cNvSpPr>
            <p:nvPr/>
          </p:nvSpPr>
          <p:spPr bwMode="auto">
            <a:xfrm>
              <a:off x="953831" y="1399255"/>
              <a:ext cx="2543966" cy="6924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d=0,</a:t>
              </a: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 intermediate gene action</a:t>
              </a:r>
              <a:b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</a:b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Diagram is displaying</a:t>
              </a:r>
              <a:r>
                <a:rPr kumimoji="0" lang="en-GB" altLang="en-US" sz="1500" b="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br>
                <a:rPr kumimoji="0" lang="en-GB" altLang="en-US" sz="1500" b="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</a:br>
              <a:r>
                <a:rPr kumimoji="0" lang="en-GB" altLang="en-US" sz="1500" b="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impact of </a:t>
              </a:r>
              <a:r>
                <a:rPr kumimoji="0" lang="en-GB" altLang="en-US" sz="1500" b="0" i="0" u="none" strike="noStrike" cap="none" normalizeH="0" dirty="0">
                  <a:ln>
                    <a:noFill/>
                  </a:ln>
                  <a:solidFill>
                    <a:srgbClr val="0000FF"/>
                  </a:solidFill>
                  <a:effectLst/>
                  <a:cs typeface="Arial" panose="020B0604020202020204" pitchFamily="34" charset="0"/>
                </a:rPr>
                <a:t>one locus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8" name="Line 174"/>
            <p:cNvSpPr>
              <a:spLocks noChangeShapeType="1"/>
            </p:cNvSpPr>
            <p:nvPr/>
          </p:nvSpPr>
          <p:spPr bwMode="auto">
            <a:xfrm>
              <a:off x="837569" y="2581038"/>
              <a:ext cx="1873180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2513425" y="2551393"/>
              <a:ext cx="197323" cy="59290"/>
            </a:xfrm>
            <a:custGeom>
              <a:avLst/>
              <a:gdLst>
                <a:gd name="T0" fmla="*/ 256 w 256"/>
                <a:gd name="T1" fmla="*/ 38 h 76"/>
                <a:gd name="T2" fmla="*/ 0 w 256"/>
                <a:gd name="T3" fmla="*/ 76 h 76"/>
                <a:gd name="T4" fmla="*/ 0 w 256"/>
                <a:gd name="T5" fmla="*/ 0 h 76"/>
                <a:gd name="T6" fmla="*/ 256 w 256"/>
                <a:gd name="T7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6" h="76">
                  <a:moveTo>
                    <a:pt x="256" y="38"/>
                  </a:moveTo>
                  <a:lnTo>
                    <a:pt x="0" y="76"/>
                  </a:lnTo>
                  <a:lnTo>
                    <a:pt x="0" y="0"/>
                  </a:lnTo>
                  <a:lnTo>
                    <a:pt x="256" y="38"/>
                  </a:lnTo>
                </a:path>
              </a:pathLst>
            </a:custGeom>
            <a:solidFill>
              <a:schemeClr val="bg1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2513425" y="2551393"/>
              <a:ext cx="197323" cy="59290"/>
            </a:xfrm>
            <a:custGeom>
              <a:avLst/>
              <a:gdLst>
                <a:gd name="T0" fmla="*/ 426 w 426"/>
                <a:gd name="T1" fmla="*/ 63 h 126"/>
                <a:gd name="T2" fmla="*/ 0 w 426"/>
                <a:gd name="T3" fmla="*/ 126 h 126"/>
                <a:gd name="T4" fmla="*/ 0 w 426"/>
                <a:gd name="T5" fmla="*/ 0 h 126"/>
                <a:gd name="T6" fmla="*/ 426 w 426"/>
                <a:gd name="T7" fmla="*/ 6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6" h="126">
                  <a:moveTo>
                    <a:pt x="426" y="63"/>
                  </a:moveTo>
                  <a:lnTo>
                    <a:pt x="0" y="126"/>
                  </a:lnTo>
                  <a:lnTo>
                    <a:pt x="0" y="0"/>
                  </a:lnTo>
                  <a:lnTo>
                    <a:pt x="426" y="6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Line 177"/>
            <p:cNvSpPr>
              <a:spLocks noChangeShapeType="1"/>
            </p:cNvSpPr>
            <p:nvPr/>
          </p:nvSpPr>
          <p:spPr bwMode="auto">
            <a:xfrm>
              <a:off x="2710749" y="2581038"/>
              <a:ext cx="0" cy="1226553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2681104" y="3611194"/>
              <a:ext cx="58363" cy="196397"/>
            </a:xfrm>
            <a:custGeom>
              <a:avLst/>
              <a:gdLst>
                <a:gd name="T0" fmla="*/ 38 w 76"/>
                <a:gd name="T1" fmla="*/ 256 h 256"/>
                <a:gd name="T2" fmla="*/ 0 w 76"/>
                <a:gd name="T3" fmla="*/ 0 h 256"/>
                <a:gd name="T4" fmla="*/ 76 w 76"/>
                <a:gd name="T5" fmla="*/ 0 h 256"/>
                <a:gd name="T6" fmla="*/ 38 w 76"/>
                <a:gd name="T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56">
                  <a:moveTo>
                    <a:pt x="38" y="256"/>
                  </a:moveTo>
                  <a:lnTo>
                    <a:pt x="0" y="0"/>
                  </a:lnTo>
                  <a:lnTo>
                    <a:pt x="76" y="0"/>
                  </a:lnTo>
                  <a:lnTo>
                    <a:pt x="38" y="256"/>
                  </a:lnTo>
                </a:path>
              </a:pathLst>
            </a:cu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2681104" y="3611194"/>
              <a:ext cx="58363" cy="196397"/>
            </a:xfrm>
            <a:custGeom>
              <a:avLst/>
              <a:gdLst>
                <a:gd name="T0" fmla="*/ 63 w 126"/>
                <a:gd name="T1" fmla="*/ 426 h 426"/>
                <a:gd name="T2" fmla="*/ 0 w 126"/>
                <a:gd name="T3" fmla="*/ 0 h 426"/>
                <a:gd name="T4" fmla="*/ 126 w 126"/>
                <a:gd name="T5" fmla="*/ 0 h 426"/>
                <a:gd name="T6" fmla="*/ 63 w 126"/>
                <a:gd name="T7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" h="426">
                  <a:moveTo>
                    <a:pt x="63" y="426"/>
                  </a:moveTo>
                  <a:lnTo>
                    <a:pt x="0" y="0"/>
                  </a:lnTo>
                  <a:lnTo>
                    <a:pt x="126" y="0"/>
                  </a:lnTo>
                  <a:lnTo>
                    <a:pt x="63" y="426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2681104" y="3611194"/>
              <a:ext cx="58363" cy="196397"/>
            </a:xfrm>
            <a:custGeom>
              <a:avLst/>
              <a:gdLst>
                <a:gd name="T0" fmla="*/ 38 w 76"/>
                <a:gd name="T1" fmla="*/ 256 h 256"/>
                <a:gd name="T2" fmla="*/ 0 w 76"/>
                <a:gd name="T3" fmla="*/ 0 h 256"/>
                <a:gd name="T4" fmla="*/ 76 w 76"/>
                <a:gd name="T5" fmla="*/ 0 h 256"/>
                <a:gd name="T6" fmla="*/ 38 w 76"/>
                <a:gd name="T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56">
                  <a:moveTo>
                    <a:pt x="38" y="256"/>
                  </a:moveTo>
                  <a:lnTo>
                    <a:pt x="0" y="0"/>
                  </a:lnTo>
                  <a:lnTo>
                    <a:pt x="76" y="0"/>
                  </a:lnTo>
                  <a:lnTo>
                    <a:pt x="38" y="256"/>
                  </a:lnTo>
                </a:path>
              </a:pathLst>
            </a:custGeom>
            <a:solidFill>
              <a:schemeClr val="bg1"/>
            </a:solidFill>
            <a:ln w="0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2681104" y="3611194"/>
              <a:ext cx="58363" cy="196397"/>
            </a:xfrm>
            <a:custGeom>
              <a:avLst/>
              <a:gdLst>
                <a:gd name="T0" fmla="*/ 63 w 126"/>
                <a:gd name="T1" fmla="*/ 426 h 426"/>
                <a:gd name="T2" fmla="*/ 0 w 126"/>
                <a:gd name="T3" fmla="*/ 0 h 426"/>
                <a:gd name="T4" fmla="*/ 126 w 126"/>
                <a:gd name="T5" fmla="*/ 0 h 426"/>
                <a:gd name="T6" fmla="*/ 63 w 126"/>
                <a:gd name="T7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" h="426">
                  <a:moveTo>
                    <a:pt x="63" y="426"/>
                  </a:moveTo>
                  <a:lnTo>
                    <a:pt x="0" y="0"/>
                  </a:lnTo>
                  <a:lnTo>
                    <a:pt x="126" y="0"/>
                  </a:lnTo>
                  <a:lnTo>
                    <a:pt x="63" y="426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Line 198"/>
            <p:cNvSpPr>
              <a:spLocks noChangeShapeType="1"/>
            </p:cNvSpPr>
            <p:nvPr/>
          </p:nvSpPr>
          <p:spPr bwMode="auto">
            <a:xfrm>
              <a:off x="4695097" y="2581038"/>
              <a:ext cx="0" cy="1030157"/>
            </a:xfrm>
            <a:prstGeom prst="line">
              <a:avLst/>
            </a:prstGeom>
            <a:solidFill>
              <a:schemeClr val="bg1"/>
            </a:solidFill>
            <a:ln w="508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4656188" y="3611194"/>
              <a:ext cx="78744" cy="196397"/>
            </a:xfrm>
            <a:custGeom>
              <a:avLst/>
              <a:gdLst>
                <a:gd name="T0" fmla="*/ 51 w 102"/>
                <a:gd name="T1" fmla="*/ 256 h 256"/>
                <a:gd name="T2" fmla="*/ 0 w 102"/>
                <a:gd name="T3" fmla="*/ 0 h 256"/>
                <a:gd name="T4" fmla="*/ 102 w 102"/>
                <a:gd name="T5" fmla="*/ 0 h 256"/>
                <a:gd name="T6" fmla="*/ 51 w 102"/>
                <a:gd name="T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56">
                  <a:moveTo>
                    <a:pt x="51" y="256"/>
                  </a:moveTo>
                  <a:lnTo>
                    <a:pt x="0" y="0"/>
                  </a:lnTo>
                  <a:lnTo>
                    <a:pt x="102" y="0"/>
                  </a:lnTo>
                  <a:lnTo>
                    <a:pt x="51" y="256"/>
                  </a:lnTo>
                </a:path>
              </a:pathLst>
            </a:custGeom>
            <a:solidFill>
              <a:schemeClr val="bg1"/>
            </a:solidFill>
            <a:ln w="508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Line 200"/>
            <p:cNvSpPr>
              <a:spLocks noChangeShapeType="1"/>
            </p:cNvSpPr>
            <p:nvPr/>
          </p:nvSpPr>
          <p:spPr bwMode="auto">
            <a:xfrm flipV="1">
              <a:off x="4771062" y="1551807"/>
              <a:ext cx="0" cy="1029230"/>
            </a:xfrm>
            <a:prstGeom prst="line">
              <a:avLst/>
            </a:prstGeom>
            <a:solidFill>
              <a:schemeClr val="bg1"/>
            </a:solidFill>
            <a:ln w="508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4731226" y="1354484"/>
              <a:ext cx="78744" cy="197323"/>
            </a:xfrm>
            <a:custGeom>
              <a:avLst/>
              <a:gdLst>
                <a:gd name="T0" fmla="*/ 51 w 102"/>
                <a:gd name="T1" fmla="*/ 0 h 256"/>
                <a:gd name="T2" fmla="*/ 102 w 102"/>
                <a:gd name="T3" fmla="*/ 256 h 256"/>
                <a:gd name="T4" fmla="*/ 0 w 102"/>
                <a:gd name="T5" fmla="*/ 256 h 256"/>
                <a:gd name="T6" fmla="*/ 51 w 102"/>
                <a:gd name="T7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56">
                  <a:moveTo>
                    <a:pt x="51" y="0"/>
                  </a:moveTo>
                  <a:lnTo>
                    <a:pt x="102" y="256"/>
                  </a:lnTo>
                  <a:lnTo>
                    <a:pt x="0" y="256"/>
                  </a:lnTo>
                  <a:lnTo>
                    <a:pt x="51" y="0"/>
                  </a:lnTo>
                </a:path>
              </a:pathLst>
            </a:custGeom>
            <a:solidFill>
              <a:schemeClr val="bg1"/>
            </a:solidFill>
            <a:ln w="508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Line 202"/>
            <p:cNvSpPr>
              <a:spLocks noChangeShapeType="1"/>
            </p:cNvSpPr>
            <p:nvPr/>
          </p:nvSpPr>
          <p:spPr bwMode="auto">
            <a:xfrm>
              <a:off x="837569" y="2581038"/>
              <a:ext cx="3746360" cy="0"/>
            </a:xfrm>
            <a:prstGeom prst="lin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4386606" y="2551393"/>
              <a:ext cx="197323" cy="59290"/>
            </a:xfrm>
            <a:custGeom>
              <a:avLst/>
              <a:gdLst>
                <a:gd name="T0" fmla="*/ 256 w 256"/>
                <a:gd name="T1" fmla="*/ 38 h 76"/>
                <a:gd name="T2" fmla="*/ 0 w 256"/>
                <a:gd name="T3" fmla="*/ 76 h 76"/>
                <a:gd name="T4" fmla="*/ 0 w 256"/>
                <a:gd name="T5" fmla="*/ 0 h 76"/>
                <a:gd name="T6" fmla="*/ 256 w 256"/>
                <a:gd name="T7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6" h="76">
                  <a:moveTo>
                    <a:pt x="256" y="38"/>
                  </a:moveTo>
                  <a:lnTo>
                    <a:pt x="0" y="76"/>
                  </a:lnTo>
                  <a:lnTo>
                    <a:pt x="0" y="0"/>
                  </a:lnTo>
                  <a:lnTo>
                    <a:pt x="256" y="38"/>
                  </a:lnTo>
                </a:path>
              </a:pathLst>
            </a:custGeom>
            <a:solidFill>
              <a:schemeClr val="bg1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Freeform 121"/>
            <p:cNvSpPr>
              <a:spLocks/>
            </p:cNvSpPr>
            <p:nvPr/>
          </p:nvSpPr>
          <p:spPr bwMode="auto">
            <a:xfrm>
              <a:off x="4386606" y="2551393"/>
              <a:ext cx="197323" cy="59290"/>
            </a:xfrm>
            <a:custGeom>
              <a:avLst/>
              <a:gdLst>
                <a:gd name="T0" fmla="*/ 425 w 425"/>
                <a:gd name="T1" fmla="*/ 63 h 126"/>
                <a:gd name="T2" fmla="*/ 0 w 425"/>
                <a:gd name="T3" fmla="*/ 126 h 126"/>
                <a:gd name="T4" fmla="*/ 0 w 425"/>
                <a:gd name="T5" fmla="*/ 0 h 126"/>
                <a:gd name="T6" fmla="*/ 425 w 425"/>
                <a:gd name="T7" fmla="*/ 6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5" h="126">
                  <a:moveTo>
                    <a:pt x="425" y="63"/>
                  </a:moveTo>
                  <a:lnTo>
                    <a:pt x="0" y="126"/>
                  </a:lnTo>
                  <a:lnTo>
                    <a:pt x="0" y="0"/>
                  </a:lnTo>
                  <a:lnTo>
                    <a:pt x="425" y="6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739072" y="1862152"/>
              <a:ext cx="537850" cy="32316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500" dirty="0" err="1">
                  <a:latin typeface="Arial" panose="020B0604020202020204" pitchFamily="34" charset="0"/>
                  <a:cs typeface="Arial" panose="020B0604020202020204" pitchFamily="34" charset="0"/>
                </a:rPr>
                <a:t>c+a</a:t>
              </a:r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3990541" y="2422205"/>
              <a:ext cx="305757" cy="32316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5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4780961" y="3041890"/>
              <a:ext cx="479824" cy="32316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500" dirty="0">
                  <a:latin typeface="Arial" panose="020B0604020202020204" pitchFamily="34" charset="0"/>
                  <a:cs typeface="Arial" panose="020B0604020202020204" pitchFamily="34" charset="0"/>
                </a:rPr>
                <a:t>c-a</a:t>
              </a:r>
            </a:p>
          </p:txBody>
        </p:sp>
        <p:cxnSp>
          <p:nvCxnSpPr>
            <p:cNvPr id="126" name="Straight Connector 125"/>
            <p:cNvCxnSpPr/>
            <p:nvPr/>
          </p:nvCxnSpPr>
          <p:spPr>
            <a:xfrm flipV="1">
              <a:off x="827067" y="1348926"/>
              <a:ext cx="3726906" cy="11117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3331436" y="3880776"/>
              <a:ext cx="267702" cy="23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0.7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1871430" y="4095967"/>
              <a:ext cx="1938608" cy="2308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Allele frequency p(A1)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0040" y="49629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Instead of c (mean of all homozygotes; the reference value in the Metric Model) we have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as such 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baseline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the HWE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 mean 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which depends on p, q, a, d ...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325402"/>
              </p:ext>
            </p:extLst>
          </p:nvPr>
        </p:nvGraphicFramePr>
        <p:xfrm>
          <a:off x="5405692" y="1080931"/>
          <a:ext cx="6689871" cy="21183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229957">
                  <a:extLst>
                    <a:ext uri="{9D8B030D-6E8A-4147-A177-3AD203B41FA5}">
                      <a16:colId xmlns:a16="http://schemas.microsoft.com/office/drawing/2014/main" val="298431074"/>
                    </a:ext>
                  </a:extLst>
                </a:gridCol>
                <a:gridCol w="2229957">
                  <a:extLst>
                    <a:ext uri="{9D8B030D-6E8A-4147-A177-3AD203B41FA5}">
                      <a16:colId xmlns:a16="http://schemas.microsoft.com/office/drawing/2014/main" val="4074926931"/>
                    </a:ext>
                  </a:extLst>
                </a:gridCol>
                <a:gridCol w="2229957">
                  <a:extLst>
                    <a:ext uri="{9D8B030D-6E8A-4147-A177-3AD203B41FA5}">
                      <a16:colId xmlns:a16="http://schemas.microsoft.com/office/drawing/2014/main" val="2375195582"/>
                    </a:ext>
                  </a:extLst>
                </a:gridCol>
              </a:tblGrid>
              <a:tr h="34836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Parameters and values</a:t>
                      </a:r>
                      <a:r>
                        <a:rPr lang="en-GB" b="0" baseline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deduce the average genetic value (‚performance‘) of the population (yield)</a:t>
                      </a:r>
                      <a:endParaRPr lang="en-GB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783429"/>
                  </a:ext>
                </a:extLst>
              </a:tr>
              <a:tr h="348360"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Genotype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Frequency</a:t>
                      </a:r>
                      <a:r>
                        <a:rPr lang="en-GB" b="0" baseline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HWE</a:t>
                      </a:r>
                      <a:endParaRPr lang="en-GB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Genetic value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241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A1A1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p²    = 0.25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noProof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c+a</a:t>
                      </a:r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30 </a:t>
                      </a:r>
                      <a:r>
                        <a:rPr lang="en-GB" b="0" noProof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dt</a:t>
                      </a:r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(ha)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045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A1A2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2pq = 0.50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noProof="0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c+d</a:t>
                      </a:r>
                      <a:r>
                        <a:rPr lang="en-GB" b="0" noProof="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28 </a:t>
                      </a:r>
                      <a:r>
                        <a:rPr lang="en-GB" b="0" noProof="0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dt</a:t>
                      </a:r>
                      <a:r>
                        <a:rPr lang="en-GB" b="0" noProof="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(ha)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426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A2A2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q²     = 0.25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noProof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c+a</a:t>
                      </a:r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26 </a:t>
                      </a:r>
                      <a:r>
                        <a:rPr lang="en-GB" b="0" noProof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dt</a:t>
                      </a:r>
                      <a:r>
                        <a:rPr lang="en-GB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(ha)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71714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05692" y="3399596"/>
                <a:ext cx="6689870" cy="26682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Homozygotes &amp; heterozygotes contribute to population mean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µ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We can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extend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this consideration across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several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or many loci. If </a:t>
                </a:r>
                <a:r>
                  <a:rPr lang="en-GB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loci are in zero-LD (Generalized HWE) and if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no Epistasis, then we can just add up the locus-specific µ values across loci, from the first locus l=1 until to the last locus, l=n.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µ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= </m:t>
                      </m:r>
                      <m:r>
                        <m:rPr>
                          <m:sty m:val="p"/>
                        </m:rPr>
                        <a:rPr lang="en-GB" sz="2400" i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GB" sz="2400" i="0">
                          <a:latin typeface="Cambria Math" panose="02040503050406030204" pitchFamily="18" charset="0"/>
                        </a:rPr>
                        <m:t>+ 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GB" sz="2400" i="0">
                              <a:latin typeface="Cambria Math" panose="02040503050406030204" pitchFamily="18" charset="0"/>
                            </a:rPr>
                            <m:t>l</m:t>
                          </m:r>
                          <m:r>
                            <a:rPr lang="en-GB" sz="24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GB" sz="2400" i="0">
                              <a:latin typeface="Cambria Math" panose="02040503050406030204" pitchFamily="18" charset="0"/>
                            </a:rPr>
                            <m:t>n</m:t>
                          </m:r>
                        </m:sup>
                        <m:e>
                          <m:r>
                            <a:rPr lang="en-GB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i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2400" i="0"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sub>
                          </m:sSub>
                        </m:e>
                      </m:nary>
                      <m:r>
                        <a:rPr lang="en-GB" sz="2400" i="0">
                          <a:latin typeface="Cambria Math" panose="02040503050406030204" pitchFamily="18" charset="0"/>
                        </a:rPr>
                        <m:t>− 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400" i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400" i="0">
                              <a:latin typeface="Cambria Math" panose="02040503050406030204" pitchFamily="18" charset="0"/>
                            </a:rPr>
                            <m:t>l</m:t>
                          </m:r>
                        </m:sub>
                      </m:sSub>
                      <m:r>
                        <a:rPr lang="en-GB" sz="2400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GB" sz="2400" i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400" i="0">
                              <a:latin typeface="Cambria Math" panose="02040503050406030204" pitchFamily="18" charset="0"/>
                            </a:rPr>
                            <m:t>l</m:t>
                          </m:r>
                        </m:sub>
                      </m:sSub>
                      <m:r>
                        <a:rPr lang="en-GB" sz="2400" i="0">
                          <a:latin typeface="Cambria Math" panose="02040503050406030204" pitchFamily="18" charset="0"/>
                        </a:rPr>
                        <m:t>+ 2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GB" sz="2400" i="0">
                              <a:latin typeface="Cambria Math" panose="02040503050406030204" pitchFamily="18" charset="0"/>
                            </a:rPr>
                            <m:t>l</m:t>
                          </m:r>
                          <m:r>
                            <a:rPr lang="en-GB" sz="24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GB" sz="2400" i="0">
                              <a:latin typeface="Cambria Math" panose="02040503050406030204" pitchFamily="18" charset="0"/>
                            </a:rPr>
                            <m:t>n</m:t>
                          </m:r>
                        </m:sup>
                        <m:e>
                          <m:r>
                            <a:rPr lang="en-GB" sz="2400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i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2400" i="0"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400" i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400" i="0">
                              <a:latin typeface="Cambria Math" panose="02040503050406030204" pitchFamily="18" charset="0"/>
                            </a:rPr>
                            <m:t>l</m:t>
                          </m:r>
                        </m:sub>
                      </m:sSub>
                      <m:r>
                        <a:rPr lang="en-GB" sz="2400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GB" sz="2400" i="0"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400" i="0">
                              <a:latin typeface="Cambria Math" panose="02040503050406030204" pitchFamily="18" charset="0"/>
                            </a:rPr>
                            <m:t>l</m:t>
                          </m:r>
                        </m:sub>
                      </m:sSub>
                      <m:r>
                        <a:rPr lang="en-GB" sz="2400">
                          <a:latin typeface="Cambria Math" panose="02040503050406030204" pitchFamily="18" charset="0"/>
                        </a:rPr>
                        <m:t>   </m:t>
                      </m:r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692" y="3399596"/>
                <a:ext cx="6689870" cy="26682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27"/>
          <p:cNvSpPr>
            <a:spLocks noChangeArrowheads="1"/>
          </p:cNvSpPr>
          <p:nvPr/>
        </p:nvSpPr>
        <p:spPr bwMode="auto">
          <a:xfrm>
            <a:off x="2126511" y="5135203"/>
            <a:ext cx="18473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1500" dirty="0"/>
          </a:p>
        </p:txBody>
      </p:sp>
      <p:sp>
        <p:nvSpPr>
          <p:cNvPr id="2" name="TextBox 1"/>
          <p:cNvSpPr txBox="1"/>
          <p:nvPr/>
        </p:nvSpPr>
        <p:spPr>
          <a:xfrm>
            <a:off x="2748236" y="6461799"/>
            <a:ext cx="5228345" cy="3231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500" dirty="0">
                <a:latin typeface="Arial" panose="020B0604020202020204" pitchFamily="34" charset="0"/>
                <a:cs typeface="Arial" panose="020B0604020202020204" pitchFamily="34" charset="0"/>
              </a:rPr>
              <a:t>© WL. Photo wants to say: ‚Just‘ add up, 1+1+… makes 8.</a:t>
            </a:r>
          </a:p>
        </p:txBody>
      </p:sp>
      <p:sp>
        <p:nvSpPr>
          <p:cNvPr id="127" name="Textfeld 5">
            <a:extLst>
              <a:ext uri="{FF2B5EF4-FFF2-40B4-BE49-F238E27FC236}">
                <a16:creationId xmlns:a16="http://schemas.microsoft.com/office/drawing/2014/main" id="{2DEA1BBD-9395-4F6D-B733-40C445BA3B8B}"/>
              </a:ext>
            </a:extLst>
          </p:cNvPr>
          <p:cNvSpPr txBox="1"/>
          <p:nvPr/>
        </p:nvSpPr>
        <p:spPr>
          <a:xfrm>
            <a:off x="11255602" y="6330256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8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25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69502" y="933581"/>
            <a:ext cx="5314685" cy="34140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60040" y="49629"/>
            <a:ext cx="1205345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Instead of c (mean of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possible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homozygotes) which was the reference value in the Metric Model we have here the parameter 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and this one depends on p, q, a, d. </a:t>
            </a:r>
          </a:p>
        </p:txBody>
      </p:sp>
      <p:sp>
        <p:nvSpPr>
          <p:cNvPr id="38" name="Rectangle 27"/>
          <p:cNvSpPr>
            <a:spLocks noChangeArrowheads="1"/>
          </p:cNvSpPr>
          <p:nvPr/>
        </p:nvSpPr>
        <p:spPr bwMode="auto">
          <a:xfrm>
            <a:off x="2126511" y="511212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69502" y="1030762"/>
            <a:ext cx="5207420" cy="3040869"/>
            <a:chOff x="57574" y="1522412"/>
            <a:chExt cx="8923556" cy="5210903"/>
          </a:xfrm>
          <a:solidFill>
            <a:schemeClr val="bg1"/>
          </a:solidFill>
          <a:effectLst/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 flipV="1">
              <a:off x="1373750" y="1639887"/>
              <a:ext cx="3175" cy="42037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 flipH="1" flipV="1">
              <a:off x="7792013" y="1631949"/>
              <a:ext cx="1588" cy="421163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 flipH="1">
              <a:off x="1272151" y="5843588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7793601" y="5843588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670488" y="5726113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26.0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 flipH="1">
              <a:off x="1272151" y="5319713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7793601" y="5319713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670488" y="5202238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26.5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 flipH="1">
              <a:off x="1272151" y="4794250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7793601" y="4794250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670488" y="4676776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27.0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 flipH="1">
              <a:off x="1272151" y="4268788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7793601" y="4268788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670488" y="4151314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27.5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 flipH="1">
              <a:off x="1272151" y="3741738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Line 21"/>
            <p:cNvSpPr>
              <a:spLocks noChangeShapeType="1"/>
            </p:cNvSpPr>
            <p:nvPr/>
          </p:nvSpPr>
          <p:spPr bwMode="auto">
            <a:xfrm>
              <a:off x="7793601" y="3741738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670488" y="3624262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28.0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 flipH="1">
              <a:off x="1272151" y="3216275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Line 24"/>
            <p:cNvSpPr>
              <a:spLocks noChangeShapeType="1"/>
            </p:cNvSpPr>
            <p:nvPr/>
          </p:nvSpPr>
          <p:spPr bwMode="auto">
            <a:xfrm>
              <a:off x="7793601" y="3216275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670488" y="3098798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28.5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" name="Line 26"/>
            <p:cNvSpPr>
              <a:spLocks noChangeShapeType="1"/>
            </p:cNvSpPr>
            <p:nvPr/>
          </p:nvSpPr>
          <p:spPr bwMode="auto">
            <a:xfrm flipH="1">
              <a:off x="1272151" y="2690813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Line 27"/>
            <p:cNvSpPr>
              <a:spLocks noChangeShapeType="1"/>
            </p:cNvSpPr>
            <p:nvPr/>
          </p:nvSpPr>
          <p:spPr bwMode="auto">
            <a:xfrm>
              <a:off x="7793601" y="2690813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670488" y="2573338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29.0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" name="Line 29"/>
            <p:cNvSpPr>
              <a:spLocks noChangeShapeType="1"/>
            </p:cNvSpPr>
            <p:nvPr/>
          </p:nvSpPr>
          <p:spPr bwMode="auto">
            <a:xfrm flipH="1">
              <a:off x="1272151" y="2165350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Line 30"/>
            <p:cNvSpPr>
              <a:spLocks noChangeShapeType="1"/>
            </p:cNvSpPr>
            <p:nvPr/>
          </p:nvSpPr>
          <p:spPr bwMode="auto">
            <a:xfrm>
              <a:off x="7793601" y="2165350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670488" y="2047874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29.5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7" name="Line 32"/>
            <p:cNvSpPr>
              <a:spLocks noChangeShapeType="1"/>
            </p:cNvSpPr>
            <p:nvPr/>
          </p:nvSpPr>
          <p:spPr bwMode="auto">
            <a:xfrm flipH="1">
              <a:off x="1272151" y="1639888"/>
              <a:ext cx="10160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Line 33"/>
            <p:cNvSpPr>
              <a:spLocks noChangeShapeType="1"/>
            </p:cNvSpPr>
            <p:nvPr/>
          </p:nvSpPr>
          <p:spPr bwMode="auto">
            <a:xfrm>
              <a:off x="7793601" y="1639888"/>
              <a:ext cx="100013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670488" y="1522412"/>
              <a:ext cx="642785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30.0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 rot="16200000">
              <a:off x="-1225248" y="3281227"/>
              <a:ext cx="2961204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Population mean</a:t>
              </a:r>
              <a:r>
                <a:rPr kumimoji="0" lang="en-GB" altLang="en-US" sz="15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GB" altLang="en-US" sz="15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µ</a:t>
              </a:r>
              <a:r>
                <a:rPr kumimoji="0" lang="en-GB" altLang="en-US" sz="15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cs typeface="Arial" panose="020B0604020202020204" pitchFamily="34" charset="0"/>
                </a:rPr>
                <a:t> 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4" name="Line 39"/>
            <p:cNvSpPr>
              <a:spLocks noChangeShapeType="1"/>
            </p:cNvSpPr>
            <p:nvPr/>
          </p:nvSpPr>
          <p:spPr bwMode="auto">
            <a:xfrm>
              <a:off x="1373751" y="5843588"/>
              <a:ext cx="6419850" cy="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Line 41"/>
            <p:cNvSpPr>
              <a:spLocks noChangeShapeType="1"/>
            </p:cNvSpPr>
            <p:nvPr/>
          </p:nvSpPr>
          <p:spPr bwMode="auto">
            <a:xfrm>
              <a:off x="1373751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44"/>
            <p:cNvSpPr>
              <a:spLocks noChangeShapeType="1"/>
            </p:cNvSpPr>
            <p:nvPr/>
          </p:nvSpPr>
          <p:spPr bwMode="auto">
            <a:xfrm>
              <a:off x="1694426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46"/>
            <p:cNvSpPr>
              <a:spLocks noChangeShapeType="1"/>
            </p:cNvSpPr>
            <p:nvPr/>
          </p:nvSpPr>
          <p:spPr bwMode="auto">
            <a:xfrm>
              <a:off x="2015101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1794436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0.1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9" name="Line 49"/>
            <p:cNvSpPr>
              <a:spLocks noChangeShapeType="1"/>
            </p:cNvSpPr>
            <p:nvPr/>
          </p:nvSpPr>
          <p:spPr bwMode="auto">
            <a:xfrm>
              <a:off x="2335776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Line 51"/>
            <p:cNvSpPr>
              <a:spLocks noChangeShapeType="1"/>
            </p:cNvSpPr>
            <p:nvPr/>
          </p:nvSpPr>
          <p:spPr bwMode="auto">
            <a:xfrm>
              <a:off x="2656451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2437374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0.2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2" name="Line 54"/>
            <p:cNvSpPr>
              <a:spLocks noChangeShapeType="1"/>
            </p:cNvSpPr>
            <p:nvPr/>
          </p:nvSpPr>
          <p:spPr bwMode="auto">
            <a:xfrm>
              <a:off x="2978713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Line 56"/>
            <p:cNvSpPr>
              <a:spLocks noChangeShapeType="1"/>
            </p:cNvSpPr>
            <p:nvPr/>
          </p:nvSpPr>
          <p:spPr bwMode="auto">
            <a:xfrm>
              <a:off x="3299388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3078727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0.3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5" name="Line 59"/>
            <p:cNvSpPr>
              <a:spLocks noChangeShapeType="1"/>
            </p:cNvSpPr>
            <p:nvPr/>
          </p:nvSpPr>
          <p:spPr bwMode="auto">
            <a:xfrm>
              <a:off x="3620063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Line 61"/>
            <p:cNvSpPr>
              <a:spLocks noChangeShapeType="1"/>
            </p:cNvSpPr>
            <p:nvPr/>
          </p:nvSpPr>
          <p:spPr bwMode="auto">
            <a:xfrm>
              <a:off x="3940738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3721663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0.4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8" name="Line 64"/>
            <p:cNvSpPr>
              <a:spLocks noChangeShapeType="1"/>
            </p:cNvSpPr>
            <p:nvPr/>
          </p:nvSpPr>
          <p:spPr bwMode="auto">
            <a:xfrm>
              <a:off x="4261413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Line 66"/>
            <p:cNvSpPr>
              <a:spLocks noChangeShapeType="1"/>
            </p:cNvSpPr>
            <p:nvPr/>
          </p:nvSpPr>
          <p:spPr bwMode="auto">
            <a:xfrm>
              <a:off x="4583676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4363012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0.5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1" name="Line 69"/>
            <p:cNvSpPr>
              <a:spLocks noChangeShapeType="1"/>
            </p:cNvSpPr>
            <p:nvPr/>
          </p:nvSpPr>
          <p:spPr bwMode="auto">
            <a:xfrm>
              <a:off x="4904351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Line 71"/>
            <p:cNvSpPr>
              <a:spLocks noChangeShapeType="1"/>
            </p:cNvSpPr>
            <p:nvPr/>
          </p:nvSpPr>
          <p:spPr bwMode="auto">
            <a:xfrm>
              <a:off x="5225026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5004361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0.6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4" name="Line 74"/>
            <p:cNvSpPr>
              <a:spLocks noChangeShapeType="1"/>
            </p:cNvSpPr>
            <p:nvPr/>
          </p:nvSpPr>
          <p:spPr bwMode="auto">
            <a:xfrm>
              <a:off x="5545701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Line 76"/>
            <p:cNvSpPr>
              <a:spLocks noChangeShapeType="1"/>
            </p:cNvSpPr>
            <p:nvPr/>
          </p:nvSpPr>
          <p:spPr bwMode="auto">
            <a:xfrm>
              <a:off x="5866376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Line 79"/>
            <p:cNvSpPr>
              <a:spLocks noChangeShapeType="1"/>
            </p:cNvSpPr>
            <p:nvPr/>
          </p:nvSpPr>
          <p:spPr bwMode="auto">
            <a:xfrm>
              <a:off x="6188638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Line 81"/>
            <p:cNvSpPr>
              <a:spLocks noChangeShapeType="1"/>
            </p:cNvSpPr>
            <p:nvPr/>
          </p:nvSpPr>
          <p:spPr bwMode="auto">
            <a:xfrm>
              <a:off x="6509313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6288651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0.8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" name="Line 84"/>
            <p:cNvSpPr>
              <a:spLocks noChangeShapeType="1"/>
            </p:cNvSpPr>
            <p:nvPr/>
          </p:nvSpPr>
          <p:spPr bwMode="auto">
            <a:xfrm>
              <a:off x="6829988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Line 86"/>
            <p:cNvSpPr>
              <a:spLocks noChangeShapeType="1"/>
            </p:cNvSpPr>
            <p:nvPr/>
          </p:nvSpPr>
          <p:spPr bwMode="auto">
            <a:xfrm>
              <a:off x="7150663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6931589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0.9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7471338" y="5843588"/>
              <a:ext cx="0" cy="52388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Line 91"/>
            <p:cNvSpPr>
              <a:spLocks noChangeShapeType="1"/>
            </p:cNvSpPr>
            <p:nvPr/>
          </p:nvSpPr>
          <p:spPr bwMode="auto">
            <a:xfrm>
              <a:off x="7793601" y="5843588"/>
              <a:ext cx="0" cy="101600"/>
            </a:xfrm>
            <a:prstGeom prst="lin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7572940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1.0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5" name="Oval 74"/>
            <p:cNvSpPr>
              <a:spLocks noChangeArrowheads="1"/>
            </p:cNvSpPr>
            <p:nvPr/>
          </p:nvSpPr>
          <p:spPr bwMode="auto">
            <a:xfrm>
              <a:off x="1335651" y="5808663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Oval 75"/>
            <p:cNvSpPr>
              <a:spLocks noChangeArrowheads="1"/>
            </p:cNvSpPr>
            <p:nvPr/>
          </p:nvSpPr>
          <p:spPr bwMode="auto">
            <a:xfrm>
              <a:off x="1657913" y="5599113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Oval 76"/>
            <p:cNvSpPr>
              <a:spLocks noChangeArrowheads="1"/>
            </p:cNvSpPr>
            <p:nvPr/>
          </p:nvSpPr>
          <p:spPr bwMode="auto">
            <a:xfrm>
              <a:off x="1978588" y="5389563"/>
              <a:ext cx="73025" cy="71438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Oval 77"/>
            <p:cNvSpPr>
              <a:spLocks noChangeArrowheads="1"/>
            </p:cNvSpPr>
            <p:nvPr/>
          </p:nvSpPr>
          <p:spPr bwMode="auto">
            <a:xfrm>
              <a:off x="2299263" y="5178425"/>
              <a:ext cx="73025" cy="71438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Oval 78"/>
            <p:cNvSpPr>
              <a:spLocks noChangeArrowheads="1"/>
            </p:cNvSpPr>
            <p:nvPr/>
          </p:nvSpPr>
          <p:spPr bwMode="auto">
            <a:xfrm>
              <a:off x="2619938" y="4967288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2940613" y="4757738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3262876" y="4546600"/>
              <a:ext cx="73025" cy="74613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3583551" y="4337050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3904226" y="4127500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4224901" y="3917950"/>
              <a:ext cx="73025" cy="71438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4545576" y="3706813"/>
              <a:ext cx="73025" cy="71438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4867838" y="3495675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Oval 86"/>
            <p:cNvSpPr>
              <a:spLocks noChangeArrowheads="1"/>
            </p:cNvSpPr>
            <p:nvPr/>
          </p:nvSpPr>
          <p:spPr bwMode="auto">
            <a:xfrm>
              <a:off x="5188513" y="3286125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5509188" y="3074988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5829863" y="2865438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6150538" y="2655888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6472801" y="2446338"/>
              <a:ext cx="73025" cy="71438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6793476" y="2235200"/>
              <a:ext cx="73025" cy="71438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7114151" y="2024063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1373751" y="2060575"/>
              <a:ext cx="5776913" cy="3783013"/>
            </a:xfrm>
            <a:custGeom>
              <a:avLst/>
              <a:gdLst>
                <a:gd name="T0" fmla="*/ 0 w 7278"/>
                <a:gd name="T1" fmla="*/ 4767 h 4767"/>
                <a:gd name="T2" fmla="*/ 404 w 7278"/>
                <a:gd name="T3" fmla="*/ 4503 h 4767"/>
                <a:gd name="T4" fmla="*/ 808 w 7278"/>
                <a:gd name="T5" fmla="*/ 4238 h 4767"/>
                <a:gd name="T6" fmla="*/ 1212 w 7278"/>
                <a:gd name="T7" fmla="*/ 3972 h 4767"/>
                <a:gd name="T8" fmla="*/ 1616 w 7278"/>
                <a:gd name="T9" fmla="*/ 3708 h 4767"/>
                <a:gd name="T10" fmla="*/ 2022 w 7278"/>
                <a:gd name="T11" fmla="*/ 3443 h 4767"/>
                <a:gd name="T12" fmla="*/ 2426 w 7278"/>
                <a:gd name="T13" fmla="*/ 3179 h 4767"/>
                <a:gd name="T14" fmla="*/ 2830 w 7278"/>
                <a:gd name="T15" fmla="*/ 2913 h 4767"/>
                <a:gd name="T16" fmla="*/ 3234 w 7278"/>
                <a:gd name="T17" fmla="*/ 2649 h 4767"/>
                <a:gd name="T18" fmla="*/ 3638 w 7278"/>
                <a:gd name="T19" fmla="*/ 2384 h 4767"/>
                <a:gd name="T20" fmla="*/ 4044 w 7278"/>
                <a:gd name="T21" fmla="*/ 2118 h 4767"/>
                <a:gd name="T22" fmla="*/ 4448 w 7278"/>
                <a:gd name="T23" fmla="*/ 1854 h 4767"/>
                <a:gd name="T24" fmla="*/ 4852 w 7278"/>
                <a:gd name="T25" fmla="*/ 1589 h 4767"/>
                <a:gd name="T26" fmla="*/ 5256 w 7278"/>
                <a:gd name="T27" fmla="*/ 1325 h 4767"/>
                <a:gd name="T28" fmla="*/ 5661 w 7278"/>
                <a:gd name="T29" fmla="*/ 1059 h 4767"/>
                <a:gd name="T30" fmla="*/ 6066 w 7278"/>
                <a:gd name="T31" fmla="*/ 794 h 4767"/>
                <a:gd name="T32" fmla="*/ 6470 w 7278"/>
                <a:gd name="T33" fmla="*/ 530 h 4767"/>
                <a:gd name="T34" fmla="*/ 6874 w 7278"/>
                <a:gd name="T35" fmla="*/ 264 h 4767"/>
                <a:gd name="T36" fmla="*/ 7278 w 7278"/>
                <a:gd name="T37" fmla="*/ 0 h 4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278" h="4767">
                  <a:moveTo>
                    <a:pt x="0" y="4767"/>
                  </a:moveTo>
                  <a:lnTo>
                    <a:pt x="404" y="4503"/>
                  </a:lnTo>
                  <a:lnTo>
                    <a:pt x="808" y="4238"/>
                  </a:lnTo>
                  <a:lnTo>
                    <a:pt x="1212" y="3972"/>
                  </a:lnTo>
                  <a:lnTo>
                    <a:pt x="1616" y="3708"/>
                  </a:lnTo>
                  <a:lnTo>
                    <a:pt x="2022" y="3443"/>
                  </a:lnTo>
                  <a:lnTo>
                    <a:pt x="2426" y="3179"/>
                  </a:lnTo>
                  <a:lnTo>
                    <a:pt x="2830" y="2913"/>
                  </a:lnTo>
                  <a:lnTo>
                    <a:pt x="3234" y="2649"/>
                  </a:lnTo>
                  <a:lnTo>
                    <a:pt x="3638" y="2384"/>
                  </a:lnTo>
                  <a:lnTo>
                    <a:pt x="4044" y="2118"/>
                  </a:lnTo>
                  <a:lnTo>
                    <a:pt x="4448" y="1854"/>
                  </a:lnTo>
                  <a:lnTo>
                    <a:pt x="4852" y="1589"/>
                  </a:lnTo>
                  <a:lnTo>
                    <a:pt x="5256" y="1325"/>
                  </a:lnTo>
                  <a:lnTo>
                    <a:pt x="5661" y="1059"/>
                  </a:lnTo>
                  <a:lnTo>
                    <a:pt x="6066" y="794"/>
                  </a:lnTo>
                  <a:lnTo>
                    <a:pt x="6470" y="530"/>
                  </a:lnTo>
                  <a:lnTo>
                    <a:pt x="6874" y="264"/>
                  </a:lnTo>
                  <a:lnTo>
                    <a:pt x="7278" y="0"/>
                  </a:lnTo>
                </a:path>
              </a:pathLst>
            </a:cu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7434826" y="1814513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7755501" y="1603375"/>
              <a:ext cx="73025" cy="73025"/>
            </a:xfrm>
            <a:prstGeom prst="ellipse">
              <a:avLst/>
            </a:pr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7150663" y="1639888"/>
              <a:ext cx="642938" cy="420688"/>
            </a:xfrm>
            <a:custGeom>
              <a:avLst/>
              <a:gdLst>
                <a:gd name="T0" fmla="*/ 0 w 810"/>
                <a:gd name="T1" fmla="*/ 529 h 529"/>
                <a:gd name="T2" fmla="*/ 405 w 810"/>
                <a:gd name="T3" fmla="*/ 264 h 529"/>
                <a:gd name="T4" fmla="*/ 810 w 810"/>
                <a:gd name="T5" fmla="*/ 0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0" h="529">
                  <a:moveTo>
                    <a:pt x="0" y="529"/>
                  </a:moveTo>
                  <a:lnTo>
                    <a:pt x="405" y="264"/>
                  </a:lnTo>
                  <a:lnTo>
                    <a:pt x="810" y="0"/>
                  </a:lnTo>
                </a:path>
              </a:pathLst>
            </a:custGeom>
            <a:grpFill/>
            <a:ln w="333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1340413" y="5808663"/>
              <a:ext cx="63500" cy="53975"/>
            </a:xfrm>
            <a:custGeom>
              <a:avLst/>
              <a:gdLst>
                <a:gd name="T0" fmla="*/ 39 w 79"/>
                <a:gd name="T1" fmla="*/ 0 h 68"/>
                <a:gd name="T2" fmla="*/ 79 w 79"/>
                <a:gd name="T3" fmla="*/ 68 h 68"/>
                <a:gd name="T4" fmla="*/ 0 w 79"/>
                <a:gd name="T5" fmla="*/ 68 h 68"/>
                <a:gd name="T6" fmla="*/ 39 w 79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68">
                  <a:moveTo>
                    <a:pt x="39" y="0"/>
                  </a:moveTo>
                  <a:lnTo>
                    <a:pt x="79" y="68"/>
                  </a:lnTo>
                  <a:lnTo>
                    <a:pt x="0" y="68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7760263" y="1603375"/>
              <a:ext cx="63500" cy="53975"/>
            </a:xfrm>
            <a:custGeom>
              <a:avLst/>
              <a:gdLst>
                <a:gd name="T0" fmla="*/ 40 w 80"/>
                <a:gd name="T1" fmla="*/ 0 h 68"/>
                <a:gd name="T2" fmla="*/ 80 w 80"/>
                <a:gd name="T3" fmla="*/ 68 h 68"/>
                <a:gd name="T4" fmla="*/ 0 w 80"/>
                <a:gd name="T5" fmla="*/ 68 h 68"/>
                <a:gd name="T6" fmla="*/ 40 w 80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68">
                  <a:moveTo>
                    <a:pt x="40" y="0"/>
                  </a:moveTo>
                  <a:lnTo>
                    <a:pt x="80" y="68"/>
                  </a:lnTo>
                  <a:lnTo>
                    <a:pt x="0" y="68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333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1340413" y="5826125"/>
              <a:ext cx="63500" cy="55563"/>
            </a:xfrm>
            <a:custGeom>
              <a:avLst/>
              <a:gdLst>
                <a:gd name="T0" fmla="*/ 39 w 79"/>
                <a:gd name="T1" fmla="*/ 70 h 70"/>
                <a:gd name="T2" fmla="*/ 0 w 79"/>
                <a:gd name="T3" fmla="*/ 0 h 70"/>
                <a:gd name="T4" fmla="*/ 79 w 79"/>
                <a:gd name="T5" fmla="*/ 0 h 70"/>
                <a:gd name="T6" fmla="*/ 39 w 79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70">
                  <a:moveTo>
                    <a:pt x="39" y="70"/>
                  </a:moveTo>
                  <a:lnTo>
                    <a:pt x="0" y="0"/>
                  </a:lnTo>
                  <a:lnTo>
                    <a:pt x="79" y="0"/>
                  </a:lnTo>
                  <a:lnTo>
                    <a:pt x="39" y="70"/>
                  </a:lnTo>
                  <a:close/>
                </a:path>
              </a:pathLst>
            </a:custGeom>
            <a:grpFill/>
            <a:ln w="333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7760263" y="1620838"/>
              <a:ext cx="63500" cy="55563"/>
            </a:xfrm>
            <a:custGeom>
              <a:avLst/>
              <a:gdLst>
                <a:gd name="T0" fmla="*/ 40 w 80"/>
                <a:gd name="T1" fmla="*/ 70 h 70"/>
                <a:gd name="T2" fmla="*/ 0 w 80"/>
                <a:gd name="T3" fmla="*/ 0 h 70"/>
                <a:gd name="T4" fmla="*/ 80 w 80"/>
                <a:gd name="T5" fmla="*/ 0 h 70"/>
                <a:gd name="T6" fmla="*/ 40 w 8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70">
                  <a:moveTo>
                    <a:pt x="40" y="70"/>
                  </a:moveTo>
                  <a:lnTo>
                    <a:pt x="0" y="0"/>
                  </a:lnTo>
                  <a:lnTo>
                    <a:pt x="80" y="0"/>
                  </a:lnTo>
                  <a:lnTo>
                    <a:pt x="40" y="70"/>
                  </a:lnTo>
                  <a:close/>
                </a:path>
              </a:pathLst>
            </a:custGeom>
            <a:grpFill/>
            <a:ln w="333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Rectangle 101"/>
            <p:cNvSpPr>
              <a:spLocks noChangeArrowheads="1"/>
            </p:cNvSpPr>
            <p:nvPr/>
          </p:nvSpPr>
          <p:spPr bwMode="auto">
            <a:xfrm>
              <a:off x="1572981" y="1716609"/>
              <a:ext cx="3233153" cy="118667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d=0</a:t>
              </a: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cs typeface="Arial" panose="020B0604020202020204" pitchFamily="34" charset="0"/>
                </a:rPr>
                <a:t>, intermediate</a:t>
              </a:r>
              <a:b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</a:b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Diagram is displaying</a:t>
              </a:r>
              <a:r>
                <a:rPr kumimoji="0" lang="en-GB" altLang="en-US" sz="1500" b="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br>
                <a:rPr kumimoji="0" lang="en-GB" altLang="en-US" sz="1500" b="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</a:br>
              <a:r>
                <a:rPr kumimoji="0" lang="en-GB" altLang="en-US" sz="1500" b="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impact of one locus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3" name="Line 174"/>
            <p:cNvSpPr>
              <a:spLocks noChangeShapeType="1"/>
            </p:cNvSpPr>
            <p:nvPr/>
          </p:nvSpPr>
          <p:spPr bwMode="auto">
            <a:xfrm>
              <a:off x="1373751" y="3741738"/>
              <a:ext cx="3209925" cy="0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4245538" y="3690938"/>
              <a:ext cx="338138" cy="101600"/>
            </a:xfrm>
            <a:custGeom>
              <a:avLst/>
              <a:gdLst>
                <a:gd name="T0" fmla="*/ 256 w 256"/>
                <a:gd name="T1" fmla="*/ 38 h 76"/>
                <a:gd name="T2" fmla="*/ 0 w 256"/>
                <a:gd name="T3" fmla="*/ 76 h 76"/>
                <a:gd name="T4" fmla="*/ 0 w 256"/>
                <a:gd name="T5" fmla="*/ 0 h 76"/>
                <a:gd name="T6" fmla="*/ 256 w 256"/>
                <a:gd name="T7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6" h="76">
                  <a:moveTo>
                    <a:pt x="256" y="38"/>
                  </a:moveTo>
                  <a:lnTo>
                    <a:pt x="0" y="76"/>
                  </a:lnTo>
                  <a:lnTo>
                    <a:pt x="0" y="0"/>
                  </a:lnTo>
                  <a:lnTo>
                    <a:pt x="256" y="38"/>
                  </a:lnTo>
                </a:path>
              </a:pathLst>
            </a:custGeom>
            <a:grp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4245538" y="3690938"/>
              <a:ext cx="338138" cy="101600"/>
            </a:xfrm>
            <a:custGeom>
              <a:avLst/>
              <a:gdLst>
                <a:gd name="T0" fmla="*/ 426 w 426"/>
                <a:gd name="T1" fmla="*/ 63 h 126"/>
                <a:gd name="T2" fmla="*/ 0 w 426"/>
                <a:gd name="T3" fmla="*/ 126 h 126"/>
                <a:gd name="T4" fmla="*/ 0 w 426"/>
                <a:gd name="T5" fmla="*/ 0 h 126"/>
                <a:gd name="T6" fmla="*/ 426 w 426"/>
                <a:gd name="T7" fmla="*/ 6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6" h="126">
                  <a:moveTo>
                    <a:pt x="426" y="63"/>
                  </a:moveTo>
                  <a:lnTo>
                    <a:pt x="0" y="126"/>
                  </a:lnTo>
                  <a:lnTo>
                    <a:pt x="0" y="0"/>
                  </a:lnTo>
                  <a:lnTo>
                    <a:pt x="426" y="63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Line 177"/>
            <p:cNvSpPr>
              <a:spLocks noChangeShapeType="1"/>
            </p:cNvSpPr>
            <p:nvPr/>
          </p:nvSpPr>
          <p:spPr bwMode="auto">
            <a:xfrm>
              <a:off x="4583676" y="3741738"/>
              <a:ext cx="0" cy="210185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4532876" y="5507038"/>
              <a:ext cx="100013" cy="336550"/>
            </a:xfrm>
            <a:custGeom>
              <a:avLst/>
              <a:gdLst>
                <a:gd name="T0" fmla="*/ 38 w 76"/>
                <a:gd name="T1" fmla="*/ 256 h 256"/>
                <a:gd name="T2" fmla="*/ 0 w 76"/>
                <a:gd name="T3" fmla="*/ 0 h 256"/>
                <a:gd name="T4" fmla="*/ 76 w 76"/>
                <a:gd name="T5" fmla="*/ 0 h 256"/>
                <a:gd name="T6" fmla="*/ 38 w 76"/>
                <a:gd name="T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56">
                  <a:moveTo>
                    <a:pt x="38" y="256"/>
                  </a:moveTo>
                  <a:lnTo>
                    <a:pt x="0" y="0"/>
                  </a:lnTo>
                  <a:lnTo>
                    <a:pt x="76" y="0"/>
                  </a:lnTo>
                  <a:lnTo>
                    <a:pt x="38" y="256"/>
                  </a:lnTo>
                </a:path>
              </a:pathLst>
            </a:cu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4532876" y="5507038"/>
              <a:ext cx="100013" cy="336550"/>
            </a:xfrm>
            <a:custGeom>
              <a:avLst/>
              <a:gdLst>
                <a:gd name="T0" fmla="*/ 63 w 126"/>
                <a:gd name="T1" fmla="*/ 426 h 426"/>
                <a:gd name="T2" fmla="*/ 0 w 126"/>
                <a:gd name="T3" fmla="*/ 0 h 426"/>
                <a:gd name="T4" fmla="*/ 126 w 126"/>
                <a:gd name="T5" fmla="*/ 0 h 426"/>
                <a:gd name="T6" fmla="*/ 63 w 126"/>
                <a:gd name="T7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" h="426">
                  <a:moveTo>
                    <a:pt x="63" y="426"/>
                  </a:moveTo>
                  <a:lnTo>
                    <a:pt x="0" y="0"/>
                  </a:lnTo>
                  <a:lnTo>
                    <a:pt x="126" y="0"/>
                  </a:lnTo>
                  <a:lnTo>
                    <a:pt x="63" y="426"/>
                  </a:lnTo>
                  <a:close/>
                </a:path>
              </a:pathLst>
            </a:cu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4532876" y="5507038"/>
              <a:ext cx="100013" cy="336550"/>
            </a:xfrm>
            <a:custGeom>
              <a:avLst/>
              <a:gdLst>
                <a:gd name="T0" fmla="*/ 38 w 76"/>
                <a:gd name="T1" fmla="*/ 256 h 256"/>
                <a:gd name="T2" fmla="*/ 0 w 76"/>
                <a:gd name="T3" fmla="*/ 0 h 256"/>
                <a:gd name="T4" fmla="*/ 76 w 76"/>
                <a:gd name="T5" fmla="*/ 0 h 256"/>
                <a:gd name="T6" fmla="*/ 38 w 76"/>
                <a:gd name="T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56">
                  <a:moveTo>
                    <a:pt x="38" y="256"/>
                  </a:moveTo>
                  <a:lnTo>
                    <a:pt x="0" y="0"/>
                  </a:lnTo>
                  <a:lnTo>
                    <a:pt x="76" y="0"/>
                  </a:lnTo>
                  <a:lnTo>
                    <a:pt x="38" y="256"/>
                  </a:lnTo>
                </a:path>
              </a:pathLst>
            </a:custGeom>
            <a:grpFill/>
            <a:ln w="0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4532876" y="5507038"/>
              <a:ext cx="100013" cy="336550"/>
            </a:xfrm>
            <a:custGeom>
              <a:avLst/>
              <a:gdLst>
                <a:gd name="T0" fmla="*/ 63 w 126"/>
                <a:gd name="T1" fmla="*/ 426 h 426"/>
                <a:gd name="T2" fmla="*/ 0 w 126"/>
                <a:gd name="T3" fmla="*/ 0 h 426"/>
                <a:gd name="T4" fmla="*/ 126 w 126"/>
                <a:gd name="T5" fmla="*/ 0 h 426"/>
                <a:gd name="T6" fmla="*/ 63 w 126"/>
                <a:gd name="T7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" h="426">
                  <a:moveTo>
                    <a:pt x="63" y="426"/>
                  </a:moveTo>
                  <a:lnTo>
                    <a:pt x="0" y="0"/>
                  </a:lnTo>
                  <a:lnTo>
                    <a:pt x="126" y="0"/>
                  </a:lnTo>
                  <a:lnTo>
                    <a:pt x="63" y="42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Line 198"/>
            <p:cNvSpPr>
              <a:spLocks noChangeShapeType="1"/>
            </p:cNvSpPr>
            <p:nvPr/>
          </p:nvSpPr>
          <p:spPr bwMode="auto">
            <a:xfrm>
              <a:off x="7984101" y="3741738"/>
              <a:ext cx="0" cy="1765300"/>
            </a:xfrm>
            <a:prstGeom prst="line">
              <a:avLst/>
            </a:prstGeom>
            <a:grp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7917426" y="5507038"/>
              <a:ext cx="134938" cy="336550"/>
            </a:xfrm>
            <a:custGeom>
              <a:avLst/>
              <a:gdLst>
                <a:gd name="T0" fmla="*/ 51 w 102"/>
                <a:gd name="T1" fmla="*/ 256 h 256"/>
                <a:gd name="T2" fmla="*/ 0 w 102"/>
                <a:gd name="T3" fmla="*/ 0 h 256"/>
                <a:gd name="T4" fmla="*/ 102 w 102"/>
                <a:gd name="T5" fmla="*/ 0 h 256"/>
                <a:gd name="T6" fmla="*/ 51 w 102"/>
                <a:gd name="T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56">
                  <a:moveTo>
                    <a:pt x="51" y="256"/>
                  </a:moveTo>
                  <a:lnTo>
                    <a:pt x="0" y="0"/>
                  </a:lnTo>
                  <a:lnTo>
                    <a:pt x="102" y="0"/>
                  </a:lnTo>
                  <a:lnTo>
                    <a:pt x="51" y="256"/>
                  </a:lnTo>
                </a:path>
              </a:pathLst>
            </a:custGeom>
            <a:grp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Line 200"/>
            <p:cNvSpPr>
              <a:spLocks noChangeShapeType="1"/>
            </p:cNvSpPr>
            <p:nvPr/>
          </p:nvSpPr>
          <p:spPr bwMode="auto">
            <a:xfrm flipV="1">
              <a:off x="8114276" y="1978025"/>
              <a:ext cx="0" cy="1763713"/>
            </a:xfrm>
            <a:prstGeom prst="line">
              <a:avLst/>
            </a:prstGeom>
            <a:grp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8046013" y="1639888"/>
              <a:ext cx="134938" cy="338138"/>
            </a:xfrm>
            <a:custGeom>
              <a:avLst/>
              <a:gdLst>
                <a:gd name="T0" fmla="*/ 51 w 102"/>
                <a:gd name="T1" fmla="*/ 0 h 256"/>
                <a:gd name="T2" fmla="*/ 102 w 102"/>
                <a:gd name="T3" fmla="*/ 256 h 256"/>
                <a:gd name="T4" fmla="*/ 0 w 102"/>
                <a:gd name="T5" fmla="*/ 256 h 256"/>
                <a:gd name="T6" fmla="*/ 51 w 102"/>
                <a:gd name="T7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56">
                  <a:moveTo>
                    <a:pt x="51" y="0"/>
                  </a:moveTo>
                  <a:lnTo>
                    <a:pt x="102" y="256"/>
                  </a:lnTo>
                  <a:lnTo>
                    <a:pt x="0" y="256"/>
                  </a:lnTo>
                  <a:lnTo>
                    <a:pt x="51" y="0"/>
                  </a:lnTo>
                </a:path>
              </a:pathLst>
            </a:custGeom>
            <a:grp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Line 202"/>
            <p:cNvSpPr>
              <a:spLocks noChangeShapeType="1"/>
            </p:cNvSpPr>
            <p:nvPr/>
          </p:nvSpPr>
          <p:spPr bwMode="auto">
            <a:xfrm>
              <a:off x="1373751" y="3741738"/>
              <a:ext cx="6419850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7455463" y="3690938"/>
              <a:ext cx="338138" cy="101600"/>
            </a:xfrm>
            <a:custGeom>
              <a:avLst/>
              <a:gdLst>
                <a:gd name="T0" fmla="*/ 256 w 256"/>
                <a:gd name="T1" fmla="*/ 38 h 76"/>
                <a:gd name="T2" fmla="*/ 0 w 256"/>
                <a:gd name="T3" fmla="*/ 76 h 76"/>
                <a:gd name="T4" fmla="*/ 0 w 256"/>
                <a:gd name="T5" fmla="*/ 0 h 76"/>
                <a:gd name="T6" fmla="*/ 256 w 256"/>
                <a:gd name="T7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6" h="76">
                  <a:moveTo>
                    <a:pt x="256" y="38"/>
                  </a:moveTo>
                  <a:lnTo>
                    <a:pt x="0" y="76"/>
                  </a:lnTo>
                  <a:lnTo>
                    <a:pt x="0" y="0"/>
                  </a:lnTo>
                  <a:lnTo>
                    <a:pt x="256" y="38"/>
                  </a:lnTo>
                </a:path>
              </a:pathLst>
            </a:custGeom>
            <a:grpFill/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7455463" y="3690938"/>
              <a:ext cx="338138" cy="101600"/>
            </a:xfrm>
            <a:custGeom>
              <a:avLst/>
              <a:gdLst>
                <a:gd name="T0" fmla="*/ 425 w 425"/>
                <a:gd name="T1" fmla="*/ 63 h 126"/>
                <a:gd name="T2" fmla="*/ 0 w 425"/>
                <a:gd name="T3" fmla="*/ 126 h 126"/>
                <a:gd name="T4" fmla="*/ 0 w 425"/>
                <a:gd name="T5" fmla="*/ 0 h 126"/>
                <a:gd name="T6" fmla="*/ 425 w 425"/>
                <a:gd name="T7" fmla="*/ 6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5" h="126">
                  <a:moveTo>
                    <a:pt x="425" y="63"/>
                  </a:moveTo>
                  <a:lnTo>
                    <a:pt x="0" y="126"/>
                  </a:lnTo>
                  <a:lnTo>
                    <a:pt x="0" y="0"/>
                  </a:lnTo>
                  <a:lnTo>
                    <a:pt x="425" y="63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8059458" y="2509839"/>
              <a:ext cx="921672" cy="553783"/>
            </a:xfrm>
            <a:prstGeom prst="rect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500" dirty="0" err="1">
                  <a:latin typeface="Arial" panose="020B0604020202020204" pitchFamily="34" charset="0"/>
                  <a:cs typeface="Arial" panose="020B0604020202020204" pitchFamily="34" charset="0"/>
                </a:rPr>
                <a:t>c+a</a:t>
              </a:r>
              <a:endParaRPr lang="en-GB" sz="1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776758" y="3469559"/>
              <a:ext cx="523952" cy="553783"/>
            </a:xfrm>
            <a:prstGeom prst="rect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5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8131240" y="4531465"/>
              <a:ext cx="822238" cy="553783"/>
            </a:xfrm>
            <a:prstGeom prst="rect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500" dirty="0">
                  <a:latin typeface="Arial" panose="020B0604020202020204" pitchFamily="34" charset="0"/>
                  <a:cs typeface="Arial" panose="020B0604020202020204" pitchFamily="34" charset="0"/>
                </a:rPr>
                <a:t>c-a</a:t>
              </a:r>
            </a:p>
          </p:txBody>
        </p:sp>
        <p:cxnSp>
          <p:nvCxnSpPr>
            <p:cNvPr id="121" name="Straight Connector 120"/>
            <p:cNvCxnSpPr/>
            <p:nvPr/>
          </p:nvCxnSpPr>
          <p:spPr>
            <a:xfrm flipV="1">
              <a:off x="1355755" y="1630364"/>
              <a:ext cx="6386512" cy="1905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Rectangle 121"/>
            <p:cNvSpPr>
              <a:spLocks noChangeArrowheads="1"/>
            </p:cNvSpPr>
            <p:nvPr/>
          </p:nvSpPr>
          <p:spPr bwMode="auto">
            <a:xfrm>
              <a:off x="5647300" y="5969000"/>
              <a:ext cx="458740" cy="39555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0.7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23" name="Rectangle 122"/>
            <p:cNvSpPr>
              <a:spLocks noChangeArrowheads="1"/>
            </p:cNvSpPr>
            <p:nvPr/>
          </p:nvSpPr>
          <p:spPr bwMode="auto">
            <a:xfrm>
              <a:off x="3145399" y="6337756"/>
              <a:ext cx="3249634" cy="3955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Allele frequency </a:t>
              </a: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cs typeface="Arial" panose="020B0604020202020204" pitchFamily="34" charset="0"/>
                </a:rPr>
                <a:t>p(A1</a:t>
              </a:r>
              <a:r>
                <a:rPr kumimoji="0" lang="en-GB" altLang="en-US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)</a:t>
              </a:r>
              <a:endParaRPr kumimoji="0" lang="en-GB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/>
          <p:cNvGrpSpPr>
            <a:grpSpLocks noChangeAspect="1"/>
          </p:cNvGrpSpPr>
          <p:nvPr/>
        </p:nvGrpSpPr>
        <p:grpSpPr>
          <a:xfrm>
            <a:off x="5402650" y="933581"/>
            <a:ext cx="6695312" cy="4702109"/>
            <a:chOff x="5402650" y="933581"/>
            <a:chExt cx="6695312" cy="4702109"/>
          </a:xfrm>
        </p:grpSpPr>
        <p:grpSp>
          <p:nvGrpSpPr>
            <p:cNvPr id="125" name="Group 124"/>
            <p:cNvGrpSpPr/>
            <p:nvPr/>
          </p:nvGrpSpPr>
          <p:grpSpPr>
            <a:xfrm>
              <a:off x="5402650" y="933581"/>
              <a:ext cx="6695312" cy="4702109"/>
              <a:chOff x="97582" y="44607"/>
              <a:chExt cx="8831534" cy="6202375"/>
            </a:xfrm>
          </p:grpSpPr>
          <p:sp>
            <p:nvSpPr>
              <p:cNvPr id="127" name="Rectangle 126"/>
              <p:cNvSpPr/>
              <p:nvPr/>
            </p:nvSpPr>
            <p:spPr>
              <a:xfrm>
                <a:off x="260604" y="164591"/>
                <a:ext cx="8668512" cy="608239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128" name="Picture 12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7582" y="44607"/>
                <a:ext cx="8757167" cy="6132683"/>
              </a:xfrm>
              <a:prstGeom prst="rect">
                <a:avLst/>
              </a:prstGeom>
            </p:spPr>
          </p:pic>
          <p:sp>
            <p:nvSpPr>
              <p:cNvPr id="129" name="Rectangle 128"/>
              <p:cNvSpPr/>
              <p:nvPr/>
            </p:nvSpPr>
            <p:spPr>
              <a:xfrm>
                <a:off x="4449870" y="2845149"/>
                <a:ext cx="3093930" cy="164641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>
                <a:off x="7234767" y="2243668"/>
                <a:ext cx="1274233" cy="22478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>
                <a:off x="1532467" y="3539067"/>
                <a:ext cx="6163733" cy="9525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>
                <a:off x="4107742" y="2827060"/>
                <a:ext cx="67443" cy="674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>
                <a:off x="4132472" y="2894504"/>
                <a:ext cx="101006" cy="100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>
                <a:off x="4226892" y="2875029"/>
                <a:ext cx="67443" cy="674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4339949" y="2875029"/>
                <a:ext cx="67443" cy="674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36" name="Rectangle 135"/>
              <p:cNvSpPr/>
              <p:nvPr/>
            </p:nvSpPr>
            <p:spPr>
              <a:xfrm>
                <a:off x="4284871" y="2907886"/>
                <a:ext cx="122521" cy="872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37" name="Straight Connector 136"/>
              <p:cNvCxnSpPr/>
              <p:nvPr/>
            </p:nvCxnSpPr>
            <p:spPr>
              <a:xfrm>
                <a:off x="4077942" y="2776137"/>
                <a:ext cx="117109" cy="9889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Rectangle 137"/>
              <p:cNvSpPr/>
              <p:nvPr/>
            </p:nvSpPr>
            <p:spPr>
              <a:xfrm>
                <a:off x="4382427" y="2813889"/>
                <a:ext cx="67443" cy="674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39" name="Rectangle 138"/>
              <p:cNvSpPr/>
              <p:nvPr/>
            </p:nvSpPr>
            <p:spPr>
              <a:xfrm>
                <a:off x="4409012" y="2695573"/>
                <a:ext cx="211636" cy="35891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40" name="Rectangle 139"/>
              <p:cNvSpPr/>
              <p:nvPr/>
            </p:nvSpPr>
            <p:spPr>
              <a:xfrm>
                <a:off x="1284226" y="3664463"/>
                <a:ext cx="586993" cy="39505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41" name="Rectangle 140"/>
              <p:cNvSpPr/>
              <p:nvPr/>
            </p:nvSpPr>
            <p:spPr>
              <a:xfrm rot="2700000">
                <a:off x="1277579" y="3618886"/>
                <a:ext cx="60837" cy="5291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43" name="Rectangle 142"/>
              <p:cNvSpPr/>
              <p:nvPr/>
            </p:nvSpPr>
            <p:spPr>
              <a:xfrm>
                <a:off x="214884" y="114300"/>
                <a:ext cx="8563356" cy="5943600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42" name="TextBox 141"/>
              <p:cNvSpPr txBox="1"/>
              <p:nvPr/>
            </p:nvSpPr>
            <p:spPr>
              <a:xfrm>
                <a:off x="416052" y="5367528"/>
                <a:ext cx="8151877" cy="7307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Plot of mean protein concentration in seed, against Generation-of-Selection, for the famous ‘Illinois Maize High Protein’ selection path</a:t>
                </a:r>
              </a:p>
            </p:txBody>
          </p:sp>
        </p:grpSp>
        <p:sp>
          <p:nvSpPr>
            <p:cNvPr id="126" name="Rectangle 125"/>
            <p:cNvSpPr/>
            <p:nvPr/>
          </p:nvSpPr>
          <p:spPr>
            <a:xfrm>
              <a:off x="8039161" y="1086933"/>
              <a:ext cx="1355245" cy="2599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00250" y="5236203"/>
            <a:ext cx="5329533" cy="147732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Here,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d=0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case of absence of allele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the population mean is c-a.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case of absence of allele A2, the population mean is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c+a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5526239" y="5816439"/>
            <a:ext cx="6587255" cy="877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See correspondence between increase of </a:t>
            </a:r>
            <a:r>
              <a:rPr lang="en-GB" sz="17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shown as Model and linear increase of trait expression - probably due to higher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frequen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-cy of alleles ‘for’ high protein content in these maize seeds.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6302262" y="1042953"/>
            <a:ext cx="577777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DOI:10.2135/cropsci2007.04.0003IPBS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http://mooselab.cropsci.illinois.edu/longterm.html</a:t>
            </a:r>
          </a:p>
        </p:txBody>
      </p:sp>
      <p:cxnSp>
        <p:nvCxnSpPr>
          <p:cNvPr id="147" name="Straight Connector 146"/>
          <p:cNvCxnSpPr>
            <a:stCxn id="100" idx="1"/>
            <a:endCxn id="101" idx="0"/>
          </p:cNvCxnSpPr>
          <p:nvPr/>
        </p:nvCxnSpPr>
        <p:spPr>
          <a:xfrm flipV="1">
            <a:off x="818114" y="1120623"/>
            <a:ext cx="3764888" cy="2421609"/>
          </a:xfrm>
          <a:prstGeom prst="line">
            <a:avLst/>
          </a:prstGeom>
          <a:ln w="28575"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/>
          <p:cNvCxnSpPr>
            <a:stCxn id="141" idx="0"/>
          </p:cNvCxnSpPr>
          <p:nvPr/>
        </p:nvCxnSpPr>
        <p:spPr>
          <a:xfrm flipV="1">
            <a:off x="6334467" y="2155747"/>
            <a:ext cx="4608454" cy="1493421"/>
          </a:xfrm>
          <a:prstGeom prst="line">
            <a:avLst/>
          </a:prstGeom>
          <a:ln w="28575"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538B4D0-57DD-4BE1-AC5E-AD14EB076AD1}"/>
              </a:ext>
            </a:extLst>
          </p:cNvPr>
          <p:cNvSpPr txBox="1"/>
          <p:nvPr/>
        </p:nvSpPr>
        <p:spPr>
          <a:xfrm>
            <a:off x="6307832" y="4048221"/>
            <a:ext cx="5011195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altLang="de-DE" sz="1800" dirty="0">
                <a:latin typeface="Arial" panose="020B0604020202020204" pitchFamily="34" charset="0"/>
                <a:cs typeface="Arial" panose="020B0604020202020204" pitchFamily="34" charset="0"/>
              </a:rPr>
              <a:t>cf. UNPLAB-PopGen_Ch-6[</a:t>
            </a:r>
            <a:r>
              <a:rPr lang="de-DE" altLang="de-DE" sz="1800" dirty="0" err="1">
                <a:latin typeface="Arial" panose="020B0604020202020204" pitchFamily="34" charset="0"/>
                <a:cs typeface="Arial" panose="020B0604020202020204" pitchFamily="34" charset="0"/>
              </a:rPr>
              <a:t>Selection</a:t>
            </a:r>
            <a:r>
              <a:rPr lang="de-DE" altLang="de-DE" sz="1800" dirty="0"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de-DE" altLang="de-DE" sz="1800" dirty="0" err="1"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r>
              <a:rPr lang="de-DE" alt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15</a:t>
            </a:r>
            <a:endParaRPr lang="en-GB" dirty="0"/>
          </a:p>
        </p:txBody>
      </p:sp>
      <p:sp>
        <p:nvSpPr>
          <p:cNvPr id="146" name="Textfeld 5">
            <a:extLst>
              <a:ext uri="{FF2B5EF4-FFF2-40B4-BE49-F238E27FC236}">
                <a16:creationId xmlns:a16="http://schemas.microsoft.com/office/drawing/2014/main" id="{B381A98A-BC14-40ED-84A1-BFC76CA76169}"/>
              </a:ext>
            </a:extLst>
          </p:cNvPr>
          <p:cNvSpPr txBox="1"/>
          <p:nvPr/>
        </p:nvSpPr>
        <p:spPr>
          <a:xfrm>
            <a:off x="11194741" y="616344"/>
            <a:ext cx="93639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9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77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6194</Words>
  <Application>Microsoft Office PowerPoint</Application>
  <PresentationFormat>Widescreen</PresentationFormat>
  <Paragraphs>499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Links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Arial</vt:lpstr>
      <vt:lpstr>Arial Narrow</vt:lpstr>
      <vt:lpstr>Calibri</vt:lpstr>
      <vt:lpstr>Calibri Light</vt:lpstr>
      <vt:lpstr>Cambria Math</vt:lpstr>
      <vt:lpstr>Times New Roman</vt:lpstr>
      <vt:lpstr>Office Theme</vt:lpstr>
      <vt:lpstr>file:///C:\Göttingen\W.Link\Daten%20(D)\pdf-Dateien\Für%20Lehre\ab%20Februar%202022\Die%20Chapter%20Quantitative%20Genetik\alpha%201%202%20algebraisch-alles-2026.docx</vt:lpstr>
      <vt:lpstr>file:///C:\Göttingen\W.Link\Daten%20(D)\MODULE\Modul-GPPB\GPPB%20WS%202020-21+2022-23\plus%2023-24\derive%20alpha1%20alpha2%20example%2030%2026-schmal.docx</vt:lpstr>
      <vt:lpstr>file:///C:\Göttingen\W.Link\Daten%20(D)\MODULE\Modul-GPPB\GPPB%20WS%202020-21+2022-23\plus%2023-24\alpha%201%202%20algebraisch-alles.docx</vt:lpstr>
      <vt:lpstr>file:///C:\Göttingen\W.Link\Daten%20(D)\MODULE\Modul-GPPB\GPPB%20WS%202020-21+2022-23\plus%2023-24\alpha%201%202%20algebraisch_2.docx</vt:lpstr>
      <vt:lpstr>file:///C:\Göttingen\W.Link\Daten%20(D)\MODULE\Modul-GPPB\GPPB%20WS%202020-21+2022-23\plus%2023-24\alpha%201%202%20algebraisch_leftpart.docx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QQQ</dc:creator>
  <cp:lastModifiedBy>Wolfgang</cp:lastModifiedBy>
  <cp:revision>656</cp:revision>
  <dcterms:created xsi:type="dcterms:W3CDTF">2023-10-10T13:10:51Z</dcterms:created>
  <dcterms:modified xsi:type="dcterms:W3CDTF">2026-09-11T13:03:28Z</dcterms:modified>
</cp:coreProperties>
</file>